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g" ContentType="video/m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56" r:id="rId2"/>
    <p:sldId id="283" r:id="rId3"/>
    <p:sldId id="264" r:id="rId4"/>
    <p:sldId id="286" r:id="rId5"/>
    <p:sldId id="259" r:id="rId6"/>
    <p:sldId id="260" r:id="rId7"/>
    <p:sldId id="257" r:id="rId8"/>
    <p:sldId id="261" r:id="rId9"/>
    <p:sldId id="262" r:id="rId10"/>
    <p:sldId id="263" r:id="rId11"/>
    <p:sldId id="317" r:id="rId12"/>
    <p:sldId id="265" r:id="rId13"/>
    <p:sldId id="266" r:id="rId14"/>
    <p:sldId id="267" r:id="rId15"/>
    <p:sldId id="269" r:id="rId16"/>
    <p:sldId id="284" r:id="rId17"/>
    <p:sldId id="275" r:id="rId18"/>
    <p:sldId id="271" r:id="rId19"/>
    <p:sldId id="270" r:id="rId20"/>
    <p:sldId id="272" r:id="rId21"/>
    <p:sldId id="273" r:id="rId22"/>
    <p:sldId id="274" r:id="rId23"/>
    <p:sldId id="278" r:id="rId24"/>
    <p:sldId id="304" r:id="rId25"/>
    <p:sldId id="305" r:id="rId26"/>
    <p:sldId id="280" r:id="rId27"/>
    <p:sldId id="306" r:id="rId28"/>
    <p:sldId id="307" r:id="rId29"/>
    <p:sldId id="308" r:id="rId30"/>
    <p:sldId id="281" r:id="rId31"/>
    <p:sldId id="268" r:id="rId32"/>
    <p:sldId id="276" r:id="rId33"/>
    <p:sldId id="285" r:id="rId34"/>
    <p:sldId id="287" r:id="rId35"/>
    <p:sldId id="288" r:id="rId36"/>
    <p:sldId id="289" r:id="rId37"/>
    <p:sldId id="314" r:id="rId38"/>
    <p:sldId id="316" r:id="rId39"/>
    <p:sldId id="290" r:id="rId40"/>
    <p:sldId id="309" r:id="rId41"/>
    <p:sldId id="310" r:id="rId42"/>
    <p:sldId id="311" r:id="rId43"/>
    <p:sldId id="312" r:id="rId44"/>
    <p:sldId id="291" r:id="rId45"/>
    <p:sldId id="313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00" r:id="rId55"/>
    <p:sldId id="301" r:id="rId56"/>
    <p:sldId id="302" r:id="rId57"/>
    <p:sldId id="303" r:id="rId58"/>
    <p:sldId id="258" r:id="rId59"/>
    <p:sldId id="277" r:id="rId60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58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0F524C04-187C-8DD3-A93E-B5A08EA1941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de-DE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9945068E-8783-6ECE-A981-7530A6BFA83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de-DE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528D700D-D394-E602-7CBF-B0D303DA86E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de-DE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3909F361-61B9-2C09-5D98-84D0ABEE83F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AEFE018-AD01-48AD-8AAE-2EEE23C2EA22}" type="slidenum">
              <a:rPr lang="en-US" altLang="de-DE"/>
              <a:pPr/>
              <a:t>‹Nr.›</a:t>
            </a:fld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FD260794-5605-D5D4-C9E1-8440D224D7E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de-DE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D0A1EAE5-C180-2646-D64D-DFAB61C5DC4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de-DE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D3503353-030D-FE5E-ECE7-B5AD2DE5698E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A8E74BFB-6B66-7DF8-AB83-F77F79851DC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Textmasterformate durch Klicken bearbeiten</a:t>
            </a:r>
          </a:p>
          <a:p>
            <a:pPr lvl="1"/>
            <a:r>
              <a:rPr lang="en-US" altLang="de-DE"/>
              <a:t>Zweite Ebene</a:t>
            </a:r>
          </a:p>
          <a:p>
            <a:pPr lvl="2"/>
            <a:r>
              <a:rPr lang="en-US" altLang="de-DE"/>
              <a:t>Dritte Ebene</a:t>
            </a:r>
          </a:p>
          <a:p>
            <a:pPr lvl="3"/>
            <a:r>
              <a:rPr lang="en-US" altLang="de-DE"/>
              <a:t>Vierte Ebene</a:t>
            </a:r>
          </a:p>
          <a:p>
            <a:pPr lvl="4"/>
            <a:r>
              <a:rPr lang="en-US" altLang="de-DE"/>
              <a:t>Fünfte Ebene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5529AD57-F196-EB85-7B12-F020125670A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de-DE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3BF93C21-A45E-E2A0-08D1-43BCAE0E41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3D6203B-F79A-4C08-ABB1-4D7942A9B7EA}" type="slidenum">
              <a:rPr lang="en-US" altLang="de-DE"/>
              <a:pPr/>
              <a:t>‹Nr.›</a:t>
            </a:fld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8798103-DA78-B187-FF43-E956366CBF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C7B52D-F8DF-44ED-9312-EC461118009B}" type="slidenum">
              <a:rPr lang="en-US" altLang="de-DE"/>
              <a:pPr/>
              <a:t>1</a:t>
            </a:fld>
            <a:endParaRPr lang="en-US" altLang="de-DE"/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904BF224-F7A3-56B2-A24C-99C4DD17DFF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1657DAAD-4214-5C9E-B0C4-462205061B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88AC0A6-8F51-78B1-CCCE-36F192731B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9AE842-4613-4F26-822F-D489670E92A3}" type="slidenum">
              <a:rPr lang="en-US" altLang="de-DE"/>
              <a:pPr/>
              <a:t>10</a:t>
            </a:fld>
            <a:endParaRPr lang="en-US" altLang="de-DE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A2118CA3-F0D7-1020-876F-AB3CE1E52EC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F4EFA346-C0E3-9B14-81D9-93ED87A99F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5BDE64A-B77C-43EB-194C-FC8EE69A5A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C98939-9203-44BD-BA12-0E11D1B7AE77}" type="slidenum">
              <a:rPr lang="en-US" altLang="de-DE"/>
              <a:pPr/>
              <a:t>12</a:t>
            </a:fld>
            <a:endParaRPr lang="en-US" altLang="de-DE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904E69C8-2CC1-7409-0381-34315BCD2B7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83B7024F-3388-932F-2679-C55A1CF077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3FDD2A9-CA13-DC32-01CE-F0561597A2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DF9BE4-70F4-478C-84F9-D2B7DD5CF44F}" type="slidenum">
              <a:rPr lang="en-US" altLang="de-DE"/>
              <a:pPr/>
              <a:t>13</a:t>
            </a:fld>
            <a:endParaRPr lang="en-US" altLang="de-DE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071C329E-5EBE-66CC-CD7A-7EBB9CD2F61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CCEF8140-4812-DC9E-2789-8FED4CC25F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9C328FB-F17F-066F-8199-078661E9E0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06E0C2-0182-4D20-A720-61F7638BC4AE}" type="slidenum">
              <a:rPr lang="en-US" altLang="de-DE"/>
              <a:pPr/>
              <a:t>14</a:t>
            </a:fld>
            <a:endParaRPr lang="en-US" altLang="de-DE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6D305507-5CFB-5C88-98B1-C4103BE375A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E8B20EC0-143C-6479-59DD-E97A8E76A7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92DA77A-58DC-9478-6B8F-D60ED96097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DC794C-2ED2-4125-B8E9-ADF6EC674229}" type="slidenum">
              <a:rPr lang="en-US" altLang="de-DE"/>
              <a:pPr/>
              <a:t>15</a:t>
            </a:fld>
            <a:endParaRPr lang="en-US" altLang="de-DE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C48A7AAC-753A-AFFD-E88F-AE05F09329B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5A46A901-1A59-2A97-6E32-E1CED072FD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B5A2559-C7E5-88EB-7A8A-B260A2CDE8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EF0D33-235F-46F7-8B95-2B9D7D759D6F}" type="slidenum">
              <a:rPr lang="en-US" altLang="de-DE"/>
              <a:pPr/>
              <a:t>16</a:t>
            </a:fld>
            <a:endParaRPr lang="en-US" altLang="de-DE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F85752C7-E8DD-416D-93DB-D6B3A529133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CC0E57D1-5D05-8D3A-110C-3EABCFE49A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69FDD1D-8286-EC92-B002-D77C18D720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EA9C49-9749-4262-9563-8FDC78F77520}" type="slidenum">
              <a:rPr lang="en-US" altLang="de-DE"/>
              <a:pPr/>
              <a:t>17</a:t>
            </a:fld>
            <a:endParaRPr lang="en-US" altLang="de-DE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17307E81-F033-2CC3-7C37-F7AA6CFAAE6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E89372AC-601A-8818-E9BF-610747B1D0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CB04227-A05B-0435-CBB2-4F3D09F280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7BF4F5-A08D-4111-8036-0AB49A625366}" type="slidenum">
              <a:rPr lang="en-US" altLang="de-DE"/>
              <a:pPr/>
              <a:t>18</a:t>
            </a:fld>
            <a:endParaRPr lang="en-US" altLang="de-DE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540CC472-83B3-34EA-6096-F8C7E81A0E7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25F57362-B94C-1ECA-769B-152816AA2A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E7F8702-44D0-382D-7947-E8CBD50B4E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AD3CBD-8297-45AC-A61A-514E7DE8352F}" type="slidenum">
              <a:rPr lang="en-US" altLang="de-DE"/>
              <a:pPr/>
              <a:t>19</a:t>
            </a:fld>
            <a:endParaRPr lang="en-US" altLang="de-DE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312C2D93-50A2-2948-93CC-0847EDD740C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2B4171CD-752C-8F71-6277-F7E9DA8BA3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28D35AE-7AF6-A8D9-6898-745CCEE196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AD13FF-3305-49E4-AD2A-6345A8D5C390}" type="slidenum">
              <a:rPr lang="en-US" altLang="de-DE"/>
              <a:pPr/>
              <a:t>20</a:t>
            </a:fld>
            <a:endParaRPr lang="en-US" altLang="de-DE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1F46BEDC-24E0-619B-AA22-2C41BDCFB8D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9E59E8E2-8333-6F7A-70B2-BAE136BB33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CEF7A1B-C057-AA55-21CC-F2003C36EE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2E1D45-E8EE-4EB3-9691-5132375F1C7E}" type="slidenum">
              <a:rPr lang="en-US" altLang="de-DE"/>
              <a:pPr/>
              <a:t>2</a:t>
            </a:fld>
            <a:endParaRPr lang="en-US" altLang="de-DE"/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4B340F82-5D6D-4739-CD49-FAF39059745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5BFA9607-3A7E-F0AB-27BC-3EB381D617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D21B2FA-984A-16DC-0F02-911AC9310D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D10407-5495-4006-93B9-ED8A95493750}" type="slidenum">
              <a:rPr lang="en-US" altLang="de-DE"/>
              <a:pPr/>
              <a:t>21</a:t>
            </a:fld>
            <a:endParaRPr lang="en-US" altLang="de-DE"/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9F7DCAF5-78FF-D46C-00D4-D2919393707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DF2E6D89-C763-310C-C01A-ECDCD3119D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E0A575D-2A03-1DA3-D644-21871984CD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F55013-0BB2-4C4B-9113-919D009C4F61}" type="slidenum">
              <a:rPr lang="en-US" altLang="de-DE"/>
              <a:pPr/>
              <a:t>22</a:t>
            </a:fld>
            <a:endParaRPr lang="en-US" altLang="de-DE"/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14995B7A-8567-F7DD-46AF-F5214AFDA16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B1C06D26-0412-CD37-5AB8-451BCE487E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7BE7E4E-E61C-1611-FC15-7EAC41D049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B9564A-17DF-4B38-A2A2-F393CCFF9C5F}" type="slidenum">
              <a:rPr lang="en-US" altLang="de-DE"/>
              <a:pPr/>
              <a:t>23</a:t>
            </a:fld>
            <a:endParaRPr lang="en-US" altLang="de-DE"/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F140EAF2-1685-D903-A8EB-357231BCEF5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630605A3-A048-53C7-D777-1BC76BF565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E56EACD-E6C8-83CD-F0CD-22E05BAB8A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636D28-D57C-4F56-BF51-C104AA622DA0}" type="slidenum">
              <a:rPr lang="en-US" altLang="de-DE"/>
              <a:pPr/>
              <a:t>26</a:t>
            </a:fld>
            <a:endParaRPr lang="en-US" altLang="de-DE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1C862802-5B22-0EA9-9140-63BA4D40828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42971371-D2F9-6E97-BD15-9762FB9FE8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E09F419-D25D-BD81-670C-4F6F1CFF62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C96DFC-D7B5-4351-B0DF-F9A161834B32}" type="slidenum">
              <a:rPr lang="en-US" altLang="de-DE"/>
              <a:pPr/>
              <a:t>29</a:t>
            </a:fld>
            <a:endParaRPr lang="en-US" altLang="de-DE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372C3079-7280-EC6B-5D7C-0F83EF6A188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AD035FCA-2406-20C3-097F-65A56061F8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2203874-6186-EF49-B61E-66FDB67D1A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BACE7B-35BB-4985-9D9D-B5F8CFEA2166}" type="slidenum">
              <a:rPr lang="en-US" altLang="de-DE"/>
              <a:pPr/>
              <a:t>30</a:t>
            </a:fld>
            <a:endParaRPr lang="en-US" altLang="de-DE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BD6F9CA2-FCC0-1CAE-B113-8DCE7514296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9112815C-419F-8B32-693A-06CBD0516F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99656EC-4200-061B-4B61-3CCC2D1636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D94081-830F-43F8-A432-C508D5D9AE74}" type="slidenum">
              <a:rPr lang="en-US" altLang="de-DE"/>
              <a:pPr/>
              <a:t>31</a:t>
            </a:fld>
            <a:endParaRPr lang="en-US" altLang="de-DE"/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BB8C4FB2-7258-4FFE-811E-992EFE1A9A3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7A29FA57-9EE5-7057-A525-2E22326AE7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8FA626B-9303-E424-E0F4-6BC8C6194C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43B69F-5948-4AEB-B230-9EFFEACBF513}" type="slidenum">
              <a:rPr lang="en-US" altLang="de-DE"/>
              <a:pPr/>
              <a:t>32</a:t>
            </a:fld>
            <a:endParaRPr lang="en-US" altLang="de-DE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21225089-5760-00EB-5F1D-B2F04E6B431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8C9B9E3A-C19F-590F-9FA4-302E20C88D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125B784-75A1-3243-DE48-770E9F88EC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AC78F3-C572-4A0C-9C4E-58879AF13207}" type="slidenum">
              <a:rPr lang="en-US" altLang="de-DE"/>
              <a:pPr/>
              <a:t>33</a:t>
            </a:fld>
            <a:endParaRPr lang="en-US" altLang="de-DE"/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3E30D4A9-4483-BF70-2570-891BC908B08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CDA1ADB5-9805-7180-D6E3-03A2A98E5F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EA57699-255E-8BFF-02E9-0E5A70C616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54A564-BD6E-491B-AC9C-26438458A6B9}" type="slidenum">
              <a:rPr lang="en-US" altLang="de-DE"/>
              <a:pPr/>
              <a:t>34</a:t>
            </a:fld>
            <a:endParaRPr lang="en-US" altLang="de-DE"/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EB0CD9AA-6A78-2284-ABC2-5105D54237D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FF61FA70-3D5C-5116-FC0B-76E9AD55CB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2BEED0C-4CA8-ED76-5383-1DCFF2A443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9E3C61-F1B4-41E7-93B0-8A81449B1CFE}" type="slidenum">
              <a:rPr lang="en-US" altLang="de-DE"/>
              <a:pPr/>
              <a:t>3</a:t>
            </a:fld>
            <a:endParaRPr lang="en-US" altLang="de-DE"/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2A46C608-4E56-5227-95D7-7488E762187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1D50D552-ED3A-FA1D-9FBA-B71BB3B4FD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8F806A2-0583-3C70-5200-8F8EB61131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071F78-010A-49D9-80F3-A106375FA334}" type="slidenum">
              <a:rPr lang="en-US" altLang="de-DE"/>
              <a:pPr/>
              <a:t>35</a:t>
            </a:fld>
            <a:endParaRPr lang="en-US" altLang="de-DE"/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E89DB15A-81F9-6031-0213-9852185C951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C11BEF5A-F8C3-5E89-74B1-807FFFDEDE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6DB2291-E272-0BA2-6E11-7DAC653A6D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A64D05-D186-4A8D-BCFC-2BA4BAE9F698}" type="slidenum">
              <a:rPr lang="en-US" altLang="de-DE"/>
              <a:pPr/>
              <a:t>36</a:t>
            </a:fld>
            <a:endParaRPr lang="en-US" altLang="de-DE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3DE42F2F-0A1F-07FA-EAFF-826C184D581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6F6FAA83-2609-CD2C-27D9-CD6FC9D362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DFBECCA-490F-3C97-C209-0794533211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B764D7-3D09-4FBF-83F9-B0CAC87554C1}" type="slidenum">
              <a:rPr lang="en-US" altLang="de-DE"/>
              <a:pPr/>
              <a:t>39</a:t>
            </a:fld>
            <a:endParaRPr lang="en-US" altLang="de-DE"/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8102F940-1DF0-EF12-55C8-C08778B289C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E605E82-3924-18A7-6A92-6CB552E585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D324345-BB36-940C-0F4B-D98EA359BE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827171-9465-4932-9C74-77961D0B69FD}" type="slidenum">
              <a:rPr lang="en-US" altLang="de-DE"/>
              <a:pPr/>
              <a:t>40</a:t>
            </a:fld>
            <a:endParaRPr lang="en-US" altLang="de-DE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4E392D7C-B04B-22EA-3F0C-D6C773B3D93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228A973C-2AD7-E93D-14EB-760BB5583E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9A9EC61-7958-6FFB-8A5E-6A8BD34218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BD3BEF-0268-4EF3-B22B-1F794ED76292}" type="slidenum">
              <a:rPr lang="en-US" altLang="de-DE"/>
              <a:pPr/>
              <a:t>41</a:t>
            </a:fld>
            <a:endParaRPr lang="en-US" altLang="de-DE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B1A9F300-F19F-2E76-2D62-9FB2557C4F3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BD695E8F-2A1D-D5C7-3C0E-E2DC5A1CA0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B80FBF3-C3F4-493E-3736-8FD69EEF90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4A5418-2229-4B4B-981D-5C2E93FB7D57}" type="slidenum">
              <a:rPr lang="en-US" altLang="de-DE"/>
              <a:pPr/>
              <a:t>42</a:t>
            </a:fld>
            <a:endParaRPr lang="en-US" altLang="de-DE"/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266D31B6-9904-3912-16AF-34D4B7A01E9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3CBBF771-ECB2-DD70-9DE0-F0E79313DD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8544E2E-6925-C64F-1447-1BBF646253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4ECAF7-7D5B-4192-A760-CCF56BDE8932}" type="slidenum">
              <a:rPr lang="en-US" altLang="de-DE"/>
              <a:pPr/>
              <a:t>43</a:t>
            </a:fld>
            <a:endParaRPr lang="en-US" altLang="de-DE"/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D6E0FD6C-7169-9213-150C-120E8D41362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242C88A8-FE69-2339-3949-97BFCE84D4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AF91DAC-0925-EC30-3843-ED8E904E88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1B9D21-197C-44D7-8166-04BE2D8074EA}" type="slidenum">
              <a:rPr lang="en-US" altLang="de-DE"/>
              <a:pPr/>
              <a:t>44</a:t>
            </a:fld>
            <a:endParaRPr lang="en-US" altLang="de-DE"/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FB2AE97E-8F09-B46D-C39A-1A93E8CF017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E967C609-7AF7-6A68-050D-1912A57A8C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F096AFE-9D96-1D16-FBB9-C6BEEE9CC0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E4D47D-DF1D-4904-9170-A33A8893A05D}" type="slidenum">
              <a:rPr lang="en-US" altLang="de-DE"/>
              <a:pPr/>
              <a:t>46</a:t>
            </a:fld>
            <a:endParaRPr lang="en-US" altLang="de-DE"/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47B01181-C598-2043-C584-69420D9639F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59D593F3-4F0E-A755-5AFA-92EDC1414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1A3D1F6-1837-F831-F910-F5FC18B1EA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BC3673-68B3-47FD-A2F4-84C6E08B336F}" type="slidenum">
              <a:rPr lang="en-US" altLang="de-DE"/>
              <a:pPr/>
              <a:t>47</a:t>
            </a:fld>
            <a:endParaRPr lang="en-US" altLang="de-DE"/>
          </a:p>
        </p:txBody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EB8A030D-4E44-EE84-A57C-39BCE012FDA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A2EE3ACE-9BBF-6EC1-30A0-741D022028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2C682CC-E0CC-4CC2-0ABC-C6DC7ABE2A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0F71E6-7819-447D-AB78-6D150BA85796}" type="slidenum">
              <a:rPr lang="en-US" altLang="de-DE"/>
              <a:pPr/>
              <a:t>4</a:t>
            </a:fld>
            <a:endParaRPr lang="en-US" altLang="de-DE"/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774710E5-E21A-69B2-3DF4-421896B4AC7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ECFA948E-54DE-4D76-29AB-8BD8264353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11E4DEE-CEF9-3B6D-C277-BAB166F3F5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8E8982-3C26-45B1-A324-309119EE65C3}" type="slidenum">
              <a:rPr lang="en-US" altLang="de-DE"/>
              <a:pPr/>
              <a:t>50</a:t>
            </a:fld>
            <a:endParaRPr lang="en-US" altLang="de-DE"/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DFECDBB7-1268-F1B3-AB75-11E1BB45CF5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628399DF-B8E7-4941-5859-5E03F6A125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405B143-9CDD-C6E0-EF6B-B929C629AD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0B386B-BB3D-4F09-9A46-4BCAA4747976}" type="slidenum">
              <a:rPr lang="en-US" altLang="de-DE"/>
              <a:pPr/>
              <a:t>58</a:t>
            </a:fld>
            <a:endParaRPr lang="en-US" altLang="de-DE"/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1BE922AC-20E8-7B50-2D58-14A05ECE142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CFE6BC96-5FDF-5126-D2B5-EEAD6E3F8A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33DEC42-D142-416B-66FE-72B4BB398A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4C64F-72ED-482E-ACC2-3761D1EBBED6}" type="slidenum">
              <a:rPr lang="en-US" altLang="de-DE"/>
              <a:pPr/>
              <a:t>59</a:t>
            </a:fld>
            <a:endParaRPr lang="en-US" altLang="de-DE"/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F981D41F-838A-BFB4-E530-27638210CF1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69D3F97C-D16E-8B4D-E5BB-9575638CA4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4207D4B-B127-E4B3-5C79-C9DC68CE3F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82B57-A99D-4D18-8419-0BCEFE8F0F3F}" type="slidenum">
              <a:rPr lang="en-US" altLang="de-DE"/>
              <a:pPr/>
              <a:t>5</a:t>
            </a:fld>
            <a:endParaRPr lang="en-US" altLang="de-DE"/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A90FE184-0745-DA1D-6B1C-3A916C30A09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4DCE519F-BE88-1A0F-B01C-62424E4BA1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44BE20F-D831-6ECC-DA03-CFF74A3688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45144E-2AAC-4085-8E9C-6DE20B2082D0}" type="slidenum">
              <a:rPr lang="en-US" altLang="de-DE"/>
              <a:pPr/>
              <a:t>6</a:t>
            </a:fld>
            <a:endParaRPr lang="en-US" altLang="de-DE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D4F13DBC-B449-72E5-5C60-09F365A2031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06FC223C-D58A-DF55-A3B2-A1A2618E02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4F92157-5112-8320-F509-09AC855151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07368B-5286-497C-A153-496F9D5E674D}" type="slidenum">
              <a:rPr lang="en-US" altLang="de-DE"/>
              <a:pPr/>
              <a:t>7</a:t>
            </a:fld>
            <a:endParaRPr lang="en-US" altLang="de-DE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F529E5FD-014E-AB38-381E-6DF72481753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B43FBCDC-D54D-BC10-2012-7C6D82A295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2CD1562-D0A6-2D0F-6117-246B300BB6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B33560-7FB4-47F1-82D0-14F264EB48A0}" type="slidenum">
              <a:rPr lang="en-US" altLang="de-DE"/>
              <a:pPr/>
              <a:t>8</a:t>
            </a:fld>
            <a:endParaRPr lang="en-US" altLang="de-DE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D1485BFA-05BC-B7A8-5FE7-288953849DB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1DDC4DCA-EBEF-C716-7468-4E33DFA386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E96A757-2035-B621-BDAC-0A033A7F4C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BF2633-7AAB-4FC7-B161-28D8F435C02C}" type="slidenum">
              <a:rPr lang="en-US" altLang="de-DE"/>
              <a:pPr/>
              <a:t>9</a:t>
            </a:fld>
            <a:endParaRPr lang="en-US" altLang="de-DE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719D4C1B-F296-CF3B-CC39-CB40F7CBC7B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2D19C620-7503-CE8D-E9C0-DDB497D80E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>
            <a:extLst>
              <a:ext uri="{FF2B5EF4-FFF2-40B4-BE49-F238E27FC236}">
                <a16:creationId xmlns:a16="http://schemas.microsoft.com/office/drawing/2014/main" id="{BF669B09-8FF4-1909-F05E-38051C819583}"/>
              </a:ext>
            </a:extLst>
          </p:cNvPr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2051" name="Freeform 3">
              <a:extLst>
                <a:ext uri="{FF2B5EF4-FFF2-40B4-BE49-F238E27FC236}">
                  <a16:creationId xmlns:a16="http://schemas.microsoft.com/office/drawing/2014/main" id="{B6567D69-1197-7063-2EEF-91A3039FEE7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052" name="Freeform 4">
              <a:extLst>
                <a:ext uri="{FF2B5EF4-FFF2-40B4-BE49-F238E27FC236}">
                  <a16:creationId xmlns:a16="http://schemas.microsoft.com/office/drawing/2014/main" id="{55DCA0AC-A73F-F49E-C2D4-1FC3A17EC4B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2053" name="Freeform 5">
            <a:extLst>
              <a:ext uri="{FF2B5EF4-FFF2-40B4-BE49-F238E27FC236}">
                <a16:creationId xmlns:a16="http://schemas.microsoft.com/office/drawing/2014/main" id="{EA431604-F214-4C8C-AC25-C839E66FC53E}"/>
              </a:ext>
            </a:extLst>
          </p:cNvPr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>
              <a:gd name="T0" fmla="*/ 5748 w 5748"/>
              <a:gd name="T1" fmla="*/ 246 h 246"/>
              <a:gd name="T2" fmla="*/ 0 w 5748"/>
              <a:gd name="T3" fmla="*/ 246 h 246"/>
              <a:gd name="T4" fmla="*/ 0 w 5748"/>
              <a:gd name="T5" fmla="*/ 0 h 246"/>
              <a:gd name="T6" fmla="*/ 5748 w 5748"/>
              <a:gd name="T7" fmla="*/ 0 h 246"/>
              <a:gd name="T8" fmla="*/ 5748 w 5748"/>
              <a:gd name="T9" fmla="*/ 246 h 246"/>
              <a:gd name="T10" fmla="*/ 5748 w 5748"/>
              <a:gd name="T11" fmla="*/ 24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CH"/>
          </a:p>
        </p:txBody>
      </p:sp>
      <p:grpSp>
        <p:nvGrpSpPr>
          <p:cNvPr id="2054" name="Group 6">
            <a:extLst>
              <a:ext uri="{FF2B5EF4-FFF2-40B4-BE49-F238E27FC236}">
                <a16:creationId xmlns:a16="http://schemas.microsoft.com/office/drawing/2014/main" id="{E30B1194-F2FD-6B3A-6E92-962885F1F9AE}"/>
              </a:ext>
            </a:extLst>
          </p:cNvPr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2055" name="Freeform 7">
              <a:extLst>
                <a:ext uri="{FF2B5EF4-FFF2-40B4-BE49-F238E27FC236}">
                  <a16:creationId xmlns:a16="http://schemas.microsoft.com/office/drawing/2014/main" id="{8C3D0C7D-08AD-D257-4AE1-FBC7060518B6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grpSp>
          <p:nvGrpSpPr>
            <p:cNvPr id="2056" name="Group 8">
              <a:extLst>
                <a:ext uri="{FF2B5EF4-FFF2-40B4-BE49-F238E27FC236}">
                  <a16:creationId xmlns:a16="http://schemas.microsoft.com/office/drawing/2014/main" id="{C99352FB-2A0E-ACBA-A9E7-2D267D209D2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2057" name="Freeform 9">
                <a:extLst>
                  <a:ext uri="{FF2B5EF4-FFF2-40B4-BE49-F238E27FC236}">
                    <a16:creationId xmlns:a16="http://schemas.microsoft.com/office/drawing/2014/main" id="{9F37B19E-18E3-543C-3D43-08BBC408013B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058" name="Freeform 10">
                <a:extLst>
                  <a:ext uri="{FF2B5EF4-FFF2-40B4-BE49-F238E27FC236}">
                    <a16:creationId xmlns:a16="http://schemas.microsoft.com/office/drawing/2014/main" id="{6DA76C60-4024-9DC7-A0F8-782F24673AE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18 h 353"/>
                  <a:gd name="T4" fmla="*/ 24 w 186"/>
                  <a:gd name="T5" fmla="*/ 30 h 353"/>
                  <a:gd name="T6" fmla="*/ 18 w 186"/>
                  <a:gd name="T7" fmla="*/ 66 h 353"/>
                  <a:gd name="T8" fmla="*/ 42 w 186"/>
                  <a:gd name="T9" fmla="*/ 114 h 353"/>
                  <a:gd name="T10" fmla="*/ 48 w 186"/>
                  <a:gd name="T11" fmla="*/ 162 h 353"/>
                  <a:gd name="T12" fmla="*/ 0 w 186"/>
                  <a:gd name="T13" fmla="*/ 353 h 353"/>
                  <a:gd name="T14" fmla="*/ 54 w 186"/>
                  <a:gd name="T15" fmla="*/ 233 h 353"/>
                  <a:gd name="T16" fmla="*/ 84 w 186"/>
                  <a:gd name="T17" fmla="*/ 216 h 353"/>
                  <a:gd name="T18" fmla="*/ 126 w 186"/>
                  <a:gd name="T19" fmla="*/ 126 h 353"/>
                  <a:gd name="T20" fmla="*/ 144 w 186"/>
                  <a:gd name="T21" fmla="*/ 120 h 353"/>
                  <a:gd name="T22" fmla="*/ 144 w 186"/>
                  <a:gd name="T23" fmla="*/ 90 h 353"/>
                  <a:gd name="T24" fmla="*/ 186 w 186"/>
                  <a:gd name="T25" fmla="*/ 66 h 353"/>
                  <a:gd name="T26" fmla="*/ 162 w 186"/>
                  <a:gd name="T27" fmla="*/ 60 h 353"/>
                  <a:gd name="T28" fmla="*/ 36 w 186"/>
                  <a:gd name="T29" fmla="*/ 0 h 353"/>
                  <a:gd name="T30" fmla="*/ 36 w 186"/>
                  <a:gd name="T31" fmla="*/ 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059" name="Freeform 11">
                <a:extLst>
                  <a:ext uri="{FF2B5EF4-FFF2-40B4-BE49-F238E27FC236}">
                    <a16:creationId xmlns:a16="http://schemas.microsoft.com/office/drawing/2014/main" id="{E82DB08C-1877-E225-61F1-CC96DB0DA1A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060" name="Freeform 12">
                <a:extLst>
                  <a:ext uri="{FF2B5EF4-FFF2-40B4-BE49-F238E27FC236}">
                    <a16:creationId xmlns:a16="http://schemas.microsoft.com/office/drawing/2014/main" id="{7149BBCD-92F1-624E-3B0C-BD40A69A18D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6 h 66"/>
                  <a:gd name="T8" fmla="*/ 6 w 155"/>
                  <a:gd name="T9" fmla="*/ 18 h 66"/>
                  <a:gd name="T10" fmla="*/ 0 w 155"/>
                  <a:gd name="T11" fmla="*/ 24 h 66"/>
                  <a:gd name="T12" fmla="*/ 78 w 155"/>
                  <a:gd name="T13" fmla="*/ 60 h 66"/>
                  <a:gd name="T14" fmla="*/ 96 w 155"/>
                  <a:gd name="T15" fmla="*/ 42 h 66"/>
                  <a:gd name="T16" fmla="*/ 155 w 155"/>
                  <a:gd name="T17" fmla="*/ 66 h 66"/>
                  <a:gd name="T18" fmla="*/ 126 w 155"/>
                  <a:gd name="T19" fmla="*/ 2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061" name="Freeform 13">
                <a:extLst>
                  <a:ext uri="{FF2B5EF4-FFF2-40B4-BE49-F238E27FC236}">
                    <a16:creationId xmlns:a16="http://schemas.microsoft.com/office/drawing/2014/main" id="{56FB0CB6-90DF-7459-F538-831A47F9568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36 h 72"/>
                  <a:gd name="T2" fmla="*/ 0 w 42"/>
                  <a:gd name="T3" fmla="*/ 18 h 72"/>
                  <a:gd name="T4" fmla="*/ 12 w 42"/>
                  <a:gd name="T5" fmla="*/ 6 h 72"/>
                  <a:gd name="T6" fmla="*/ 0 w 42"/>
                  <a:gd name="T7" fmla="*/ 6 h 72"/>
                  <a:gd name="T8" fmla="*/ 12 w 42"/>
                  <a:gd name="T9" fmla="*/ 6 h 72"/>
                  <a:gd name="T10" fmla="*/ 24 w 42"/>
                  <a:gd name="T11" fmla="*/ 6 h 72"/>
                  <a:gd name="T12" fmla="*/ 36 w 42"/>
                  <a:gd name="T13" fmla="*/ 6 h 72"/>
                  <a:gd name="T14" fmla="*/ 42 w 42"/>
                  <a:gd name="T15" fmla="*/ 0 h 72"/>
                  <a:gd name="T16" fmla="*/ 30 w 42"/>
                  <a:gd name="T17" fmla="*/ 18 h 72"/>
                  <a:gd name="T18" fmla="*/ 42 w 42"/>
                  <a:gd name="T19" fmla="*/ 48 h 72"/>
                  <a:gd name="T20" fmla="*/ 12 w 42"/>
                  <a:gd name="T21" fmla="*/ 72 h 72"/>
                  <a:gd name="T22" fmla="*/ 6 w 42"/>
                  <a:gd name="T23" fmla="*/ 36 h 72"/>
                  <a:gd name="T24" fmla="*/ 6 w 42"/>
                  <a:gd name="T25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</p:grpSp>
        <p:sp>
          <p:nvSpPr>
            <p:cNvPr id="2062" name="Freeform 14">
              <a:extLst>
                <a:ext uri="{FF2B5EF4-FFF2-40B4-BE49-F238E27FC236}">
                  <a16:creationId xmlns:a16="http://schemas.microsoft.com/office/drawing/2014/main" id="{7C542E01-35B5-D2E0-3FBB-CA5DF3E76855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2063" name="Group 15">
            <a:extLst>
              <a:ext uri="{FF2B5EF4-FFF2-40B4-BE49-F238E27FC236}">
                <a16:creationId xmlns:a16="http://schemas.microsoft.com/office/drawing/2014/main" id="{A9A5A331-FE82-D31D-05AF-9957EB811BE5}"/>
              </a:ext>
            </a:extLst>
          </p:cNvPr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2064" name="Freeform 16">
              <a:extLst>
                <a:ext uri="{FF2B5EF4-FFF2-40B4-BE49-F238E27FC236}">
                  <a16:creationId xmlns:a16="http://schemas.microsoft.com/office/drawing/2014/main" id="{E6DCA931-CD72-2D63-3DB9-72A3DC022B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0 h 287"/>
                <a:gd name="T4" fmla="*/ 66 w 365"/>
                <a:gd name="T5" fmla="*/ 108 h 287"/>
                <a:gd name="T6" fmla="*/ 143 w 365"/>
                <a:gd name="T7" fmla="*/ 180 h 287"/>
                <a:gd name="T8" fmla="*/ 191 w 365"/>
                <a:gd name="T9" fmla="*/ 168 h 287"/>
                <a:gd name="T10" fmla="*/ 341 w 365"/>
                <a:gd name="T11" fmla="*/ 287 h 287"/>
                <a:gd name="T12" fmla="*/ 305 w 365"/>
                <a:gd name="T13" fmla="*/ 174 h 287"/>
                <a:gd name="T14" fmla="*/ 365 w 365"/>
                <a:gd name="T15" fmla="*/ 132 h 287"/>
                <a:gd name="T16" fmla="*/ 359 w 365"/>
                <a:gd name="T17" fmla="*/ 126 h 287"/>
                <a:gd name="T18" fmla="*/ 335 w 365"/>
                <a:gd name="T19" fmla="*/ 114 h 287"/>
                <a:gd name="T20" fmla="*/ 299 w 365"/>
                <a:gd name="T21" fmla="*/ 90 h 287"/>
                <a:gd name="T22" fmla="*/ 257 w 365"/>
                <a:gd name="T23" fmla="*/ 72 h 287"/>
                <a:gd name="T24" fmla="*/ 215 w 365"/>
                <a:gd name="T25" fmla="*/ 54 h 287"/>
                <a:gd name="T26" fmla="*/ 173 w 365"/>
                <a:gd name="T27" fmla="*/ 36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065" name="Freeform 17">
              <a:extLst>
                <a:ext uri="{FF2B5EF4-FFF2-40B4-BE49-F238E27FC236}">
                  <a16:creationId xmlns:a16="http://schemas.microsoft.com/office/drawing/2014/main" id="{9FFAAB6A-B5E0-6902-0461-00A8700791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066" name="Freeform 18">
              <a:extLst>
                <a:ext uri="{FF2B5EF4-FFF2-40B4-BE49-F238E27FC236}">
                  <a16:creationId xmlns:a16="http://schemas.microsoft.com/office/drawing/2014/main" id="{30B7B0AE-2BC5-8829-D76F-C0AE5FF1B3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0 h 60"/>
                <a:gd name="T16" fmla="*/ 65 w 71"/>
                <a:gd name="T17" fmla="*/ 42 h 60"/>
                <a:gd name="T18" fmla="*/ 71 w 71"/>
                <a:gd name="T19" fmla="*/ 54 h 60"/>
                <a:gd name="T20" fmla="*/ 71 w 71"/>
                <a:gd name="T21" fmla="*/ 60 h 60"/>
                <a:gd name="T22" fmla="*/ 59 w 71"/>
                <a:gd name="T23" fmla="*/ 54 h 60"/>
                <a:gd name="T24" fmla="*/ 47 w 71"/>
                <a:gd name="T25" fmla="*/ 42 h 60"/>
                <a:gd name="T26" fmla="*/ 23 w 71"/>
                <a:gd name="T27" fmla="*/ 30 h 60"/>
                <a:gd name="T28" fmla="*/ 23 w 71"/>
                <a:gd name="T29" fmla="*/ 36 h 60"/>
                <a:gd name="T30" fmla="*/ 18 w 71"/>
                <a:gd name="T31" fmla="*/ 42 h 60"/>
                <a:gd name="T32" fmla="*/ 12 w 71"/>
                <a:gd name="T33" fmla="*/ 48 h 60"/>
                <a:gd name="T34" fmla="*/ 6 w 71"/>
                <a:gd name="T35" fmla="*/ 48 h 60"/>
                <a:gd name="T36" fmla="*/ 6 w 71"/>
                <a:gd name="T37" fmla="*/ 48 h 60"/>
                <a:gd name="T38" fmla="*/ 6 w 71"/>
                <a:gd name="T39" fmla="*/ 36 h 60"/>
                <a:gd name="T40" fmla="*/ 0 w 71"/>
                <a:gd name="T41" fmla="*/ 18 h 60"/>
                <a:gd name="T42" fmla="*/ 0 w 71"/>
                <a:gd name="T43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067" name="Freeform 19">
              <a:extLst>
                <a:ext uri="{FF2B5EF4-FFF2-40B4-BE49-F238E27FC236}">
                  <a16:creationId xmlns:a16="http://schemas.microsoft.com/office/drawing/2014/main" id="{C3231647-3E7D-1479-DED5-AAF9FC57C15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4 h 162"/>
                <a:gd name="T10" fmla="*/ 96 w 161"/>
                <a:gd name="T11" fmla="*/ 60 h 162"/>
                <a:gd name="T12" fmla="*/ 102 w 161"/>
                <a:gd name="T13" fmla="*/ 72 h 162"/>
                <a:gd name="T14" fmla="*/ 108 w 161"/>
                <a:gd name="T15" fmla="*/ 84 h 162"/>
                <a:gd name="T16" fmla="*/ 120 w 161"/>
                <a:gd name="T17" fmla="*/ 96 h 162"/>
                <a:gd name="T18" fmla="*/ 143 w 161"/>
                <a:gd name="T19" fmla="*/ 114 h 162"/>
                <a:gd name="T20" fmla="*/ 155 w 161"/>
                <a:gd name="T21" fmla="*/ 138 h 162"/>
                <a:gd name="T22" fmla="*/ 161 w 161"/>
                <a:gd name="T23" fmla="*/ 156 h 162"/>
                <a:gd name="T24" fmla="*/ 161 w 161"/>
                <a:gd name="T25" fmla="*/ 162 h 162"/>
                <a:gd name="T26" fmla="*/ 96 w 161"/>
                <a:gd name="T27" fmla="*/ 102 h 162"/>
                <a:gd name="T28" fmla="*/ 30 w 161"/>
                <a:gd name="T29" fmla="*/ 54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068" name="Freeform 20">
              <a:extLst>
                <a:ext uri="{FF2B5EF4-FFF2-40B4-BE49-F238E27FC236}">
                  <a16:creationId xmlns:a16="http://schemas.microsoft.com/office/drawing/2014/main" id="{5B6DA63F-9092-A56F-F121-C5AF24B4F0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0 h 60"/>
                <a:gd name="T4" fmla="*/ 41 w 59"/>
                <a:gd name="T5" fmla="*/ 36 h 60"/>
                <a:gd name="T6" fmla="*/ 47 w 59"/>
                <a:gd name="T7" fmla="*/ 42 h 60"/>
                <a:gd name="T8" fmla="*/ 53 w 59"/>
                <a:gd name="T9" fmla="*/ 54 h 60"/>
                <a:gd name="T10" fmla="*/ 53 w 59"/>
                <a:gd name="T11" fmla="*/ 60 h 60"/>
                <a:gd name="T12" fmla="*/ 47 w 59"/>
                <a:gd name="T13" fmla="*/ 54 h 60"/>
                <a:gd name="T14" fmla="*/ 35 w 59"/>
                <a:gd name="T15" fmla="*/ 48 h 60"/>
                <a:gd name="T16" fmla="*/ 23 w 59"/>
                <a:gd name="T17" fmla="*/ 36 h 60"/>
                <a:gd name="T18" fmla="*/ 17 w 59"/>
                <a:gd name="T19" fmla="*/ 30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069" name="Freeform 21">
              <a:extLst>
                <a:ext uri="{FF2B5EF4-FFF2-40B4-BE49-F238E27FC236}">
                  <a16:creationId xmlns:a16="http://schemas.microsoft.com/office/drawing/2014/main" id="{3B402D81-610F-5440-CF00-A43B2E46B1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6 h 204"/>
                <a:gd name="T2" fmla="*/ 245 w 245"/>
                <a:gd name="T3" fmla="*/ 42 h 204"/>
                <a:gd name="T4" fmla="*/ 209 w 245"/>
                <a:gd name="T5" fmla="*/ 84 h 204"/>
                <a:gd name="T6" fmla="*/ 143 w 245"/>
                <a:gd name="T7" fmla="*/ 132 h 204"/>
                <a:gd name="T8" fmla="*/ 167 w 245"/>
                <a:gd name="T9" fmla="*/ 156 h 204"/>
                <a:gd name="T10" fmla="*/ 179 w 245"/>
                <a:gd name="T11" fmla="*/ 204 h 204"/>
                <a:gd name="T12" fmla="*/ 77 w 245"/>
                <a:gd name="T13" fmla="*/ 132 h 204"/>
                <a:gd name="T14" fmla="*/ 47 w 245"/>
                <a:gd name="T15" fmla="*/ 84 h 204"/>
                <a:gd name="T16" fmla="*/ 89 w 245"/>
                <a:gd name="T17" fmla="*/ 66 h 204"/>
                <a:gd name="T18" fmla="*/ 59 w 245"/>
                <a:gd name="T19" fmla="*/ 36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6 h 204"/>
                <a:gd name="T50" fmla="*/ 233 w 245"/>
                <a:gd name="T51" fmla="*/ 3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2070" name="Rectangle 22">
            <a:extLst>
              <a:ext uri="{FF2B5EF4-FFF2-40B4-BE49-F238E27FC236}">
                <a16:creationId xmlns:a16="http://schemas.microsoft.com/office/drawing/2014/main" id="{6CA6E173-FAF3-D29C-2F2F-1888CFD24080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altLang="de-DE" noProof="0"/>
              <a:t>Titelmasterformat durch Klicken bearbeiten</a:t>
            </a:r>
          </a:p>
        </p:txBody>
      </p:sp>
      <p:sp>
        <p:nvSpPr>
          <p:cNvPr id="2071" name="Rectangle 23">
            <a:extLst>
              <a:ext uri="{FF2B5EF4-FFF2-40B4-BE49-F238E27FC236}">
                <a16:creationId xmlns:a16="http://schemas.microsoft.com/office/drawing/2014/main" id="{E0121DE9-0D04-953B-6C69-35587599CDF0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altLang="de-DE" noProof="0"/>
              <a:t>Formatvorlage des Untertitelmasters durch Klicken bearbeiten</a:t>
            </a:r>
          </a:p>
        </p:txBody>
      </p:sp>
      <p:sp>
        <p:nvSpPr>
          <p:cNvPr id="2072" name="Rectangle 24">
            <a:extLst>
              <a:ext uri="{FF2B5EF4-FFF2-40B4-BE49-F238E27FC236}">
                <a16:creationId xmlns:a16="http://schemas.microsoft.com/office/drawing/2014/main" id="{5883F170-62A4-1D09-405C-0603A7FA8C5F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2073" name="Rectangle 25">
            <a:extLst>
              <a:ext uri="{FF2B5EF4-FFF2-40B4-BE49-F238E27FC236}">
                <a16:creationId xmlns:a16="http://schemas.microsoft.com/office/drawing/2014/main" id="{51969603-EA28-B98F-E12E-C05822F4B98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E9DE4D1-686F-414B-B579-C459BA8A05D6}" type="slidenum">
              <a:rPr lang="en-US" altLang="de-DE"/>
              <a:pPr/>
              <a:t>‹Nr.›</a:t>
            </a:fld>
            <a:endParaRPr lang="en-US" altLang="de-DE"/>
          </a:p>
        </p:txBody>
      </p:sp>
      <p:sp>
        <p:nvSpPr>
          <p:cNvPr id="2074" name="Rectangle 26">
            <a:extLst>
              <a:ext uri="{FF2B5EF4-FFF2-40B4-BE49-F238E27FC236}">
                <a16:creationId xmlns:a16="http://schemas.microsoft.com/office/drawing/2014/main" id="{9B0CCF81-8274-F228-CC6D-328380BAB96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B5C5C1-73E6-34D4-99B0-4F7321843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0197DC7-9428-A714-7FCD-9F357A8E9E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CD25EC4-C5F4-8ADC-FAD8-5B52E9CD8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F51A86F-0455-7BDB-043B-65A7364A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E22EC96-FAF5-2DF6-AEDB-878EB0FFA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46A40D-D7D6-43B2-ACFB-682FB7107185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327110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4BB53BA-FC9E-923D-95DC-4FE9062B1D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CE67B2D-73E3-EA8E-2F85-4ABC88FF41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49AC3B-C8F3-B73C-DB36-EF1D18F80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4ECDCE-DA1C-04D5-EDE4-CB13CC9C3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ABD015-165A-C357-A03F-FC8C47441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82194D-EA2A-4B2A-8A68-EF7DA8F53999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80338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el, Text und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189A86-25A4-BC00-38A2-A51835A6D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7ED3243-D44C-C419-9C03-41E42F5F216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Onlinebild-Platzhalter 3">
            <a:extLst>
              <a:ext uri="{FF2B5EF4-FFF2-40B4-BE49-F238E27FC236}">
                <a16:creationId xmlns:a16="http://schemas.microsoft.com/office/drawing/2014/main" id="{7CFCEAA6-43BB-3FF6-7FFB-860F5CA8EC38}"/>
              </a:ext>
            </a:extLst>
          </p:cNvPr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83E2876-00F5-70B6-F891-45B1AFAB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C9F119C-3936-6DEB-E7C9-75AFCB61A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2852E56-3379-1894-C5AA-42BCA7239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7EBB929-16CA-4C59-92EF-EA2FE91C99E5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966682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701A15-E136-1CEE-B651-0BFBA21C2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E4DCFFA-E4C7-07E6-8C98-8F968CE2943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C7BFF2A-9685-BB42-A87B-BA7092FD7822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044CD24-60E9-4570-73AB-2C4E5BAE9697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262612A-55FA-0898-2471-86013828B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3DAF2C9-C4CA-6522-BF89-638BAD27F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4D679F02-39C3-8A9C-5714-186A24CEB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F94AAC0-9C8F-40DD-B322-8402A1485976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611022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468346-9EAF-A074-77AF-ACB4BD438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E59EDFE-CACD-DBF3-BF25-EEEAD283F5F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7F346C7-9C60-95CE-4D6D-89B54F532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2E25332-0536-B0B4-A657-FF69BAFC02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CCD45CC-A5AF-C9BE-3327-B9494B810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13877DF-5334-0E28-A89B-149F988C9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514DA70-84AA-40AA-9C5A-436A3DC49B98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589408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9299B8-58AA-59B7-1468-7EB02BFBF52F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5D2DD5-5C6A-136F-F9EC-4710ED9CE2C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38B8097-4B32-3277-C0BB-1B1F7FFBB2D9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6A49E1B-CA31-0F94-C804-EFFDEE3043F9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E0F73CF-B08D-56D1-C15B-0A452A4D9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820D324-8862-E950-0490-93FDF929A8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2E174E1-FEE3-7FD9-F9CE-07F966E52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4A7E5AB-ECC5-4778-7784-5370A9B62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FC41752-5BD8-4F82-A6A9-105891026776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937820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B6CCB2-6A54-12EF-1660-C4FDE4FFE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449464E-9532-5148-C2C9-B7A808E3B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636F56-1950-3F59-80F1-9D251A2D9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AEC5D1-3F76-BCB4-11B5-FEFCD1BCC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94EEC4C-719D-8046-553C-65E5F74EA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3FA36B-DFFF-4CB5-A37C-7A79C091CB57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196898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A8EFD2-DBD7-565F-6144-787078268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AD67C21-EC9D-4AD6-1C9C-3643C964C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ED4F84-9AFF-0DA9-E7E2-2DE77EF94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64B53AF-8207-FCE8-DCAA-0B4223662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1A99CA3-519A-6F54-2A9C-EBF7421F9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3B77E4-FE81-43D7-B418-D2474E898AFC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786013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3AA9B8-12BB-89DD-127E-2E626DAA0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C0B269-7A76-3CA6-A1CD-A7DD1D2EAC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1C29D8B-5ED0-EBD7-ACC3-6CFFF15F48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545E266-5620-FC74-7C3A-03ADB9CF5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DC3D6FC-E9EE-3428-B807-9AFBD0CD0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3084009-5098-FB18-AC1F-6B7FCE9A6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67A6C2-10B3-431A-A742-E62146F77B57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38532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7174CD-7F40-C19A-5985-A3380FF9A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1E46E1F-5126-0292-DE2F-521B0E4CF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DC4F9A7-BD50-069E-4955-12DE24FCC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438796-0E53-9B39-B4F6-81512564E3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FB3B2DC-1D35-BC75-6782-98C682F072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B610D53-34C8-23B5-DEA9-26AB030AE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4CF7FFE-CFA7-B146-8AEA-8D9D095C1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CB3E529-F14B-F267-948C-7391FBE33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76A08-844F-4CA3-AD57-ADD47E194BC7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026028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85832-327A-5845-6E19-A2A4C2F3A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AA4CDF8-DA27-A145-CED9-E20052F1C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1196BB7-A38B-2B88-E3D3-2E6624E0C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3933063-46E5-56B2-166E-DD22659B0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F4F00E-AF26-4BC2-90CF-8359264802C2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973862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51CB252-3BEF-DB8F-0B0E-348FBD066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174B28F-7BF9-CADD-955E-6AF623D29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0966F55-4FD7-4208-E3E4-479D82011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5BC6F-307C-430F-B3DA-4830FCABFFF7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357377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7F8934-D7B9-C4F5-7596-39FADA087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CD352ED-D419-F64B-6037-4ABFCEA81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2CA74DA-4251-8038-A9BF-0E64747623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A772D0B-A6B7-DF0E-974F-6061E891A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0876A09-831D-BC25-6A02-84B5EC62F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5CDDD0B-64DB-D3D9-F50C-A9072BBD0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DD9699-934E-47F7-9EF7-F40563EB9370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473105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E66F1B-2C76-B420-ED66-2D43A1B0C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9570981-E413-169C-AC3F-CA6ABD9AE9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DB8F16B-223B-8A3E-6930-F270C43FD0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2D6D0D-2F57-1AC0-7F6C-88F7627E8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A106008-2753-22F3-565C-8DD0C7032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20C5DB4-CC7E-34CE-09F5-F3B9BF692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E7C739-DDE4-43C6-9CE1-C4273E98B72C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305976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863D3E9A-DF61-17FB-7093-9C897EDD2BE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027" name="Freeform 3">
              <a:extLst>
                <a:ext uri="{FF2B5EF4-FFF2-40B4-BE49-F238E27FC236}">
                  <a16:creationId xmlns:a16="http://schemas.microsoft.com/office/drawing/2014/main" id="{026B30E1-BEAE-6CE2-0FA5-7F6DD9028E5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028" name="Freeform 4">
              <a:extLst>
                <a:ext uri="{FF2B5EF4-FFF2-40B4-BE49-F238E27FC236}">
                  <a16:creationId xmlns:a16="http://schemas.microsoft.com/office/drawing/2014/main" id="{80FB6B74-AD5D-2A7B-7CE7-2553AE9E04C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1029" name="Freeform 5">
            <a:extLst>
              <a:ext uri="{FF2B5EF4-FFF2-40B4-BE49-F238E27FC236}">
                <a16:creationId xmlns:a16="http://schemas.microsoft.com/office/drawing/2014/main" id="{6147C15D-C2D3-C5B2-8C9A-BF3CA3031CAA}"/>
              </a:ext>
            </a:extLst>
          </p:cNvPr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>
              <a:gd name="T0" fmla="*/ 5748 w 5748"/>
              <a:gd name="T1" fmla="*/ 246 h 246"/>
              <a:gd name="T2" fmla="*/ 0 w 5748"/>
              <a:gd name="T3" fmla="*/ 246 h 246"/>
              <a:gd name="T4" fmla="*/ 0 w 5748"/>
              <a:gd name="T5" fmla="*/ 0 h 246"/>
              <a:gd name="T6" fmla="*/ 5748 w 5748"/>
              <a:gd name="T7" fmla="*/ 0 h 246"/>
              <a:gd name="T8" fmla="*/ 5748 w 5748"/>
              <a:gd name="T9" fmla="*/ 246 h 246"/>
              <a:gd name="T10" fmla="*/ 5748 w 5748"/>
              <a:gd name="T11" fmla="*/ 24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CH"/>
          </a:p>
        </p:txBody>
      </p:sp>
      <p:grpSp>
        <p:nvGrpSpPr>
          <p:cNvPr id="1030" name="Group 6">
            <a:extLst>
              <a:ext uri="{FF2B5EF4-FFF2-40B4-BE49-F238E27FC236}">
                <a16:creationId xmlns:a16="http://schemas.microsoft.com/office/drawing/2014/main" id="{FE83FE97-498D-C146-E753-A4690C84F45F}"/>
              </a:ext>
            </a:extLst>
          </p:cNvPr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1031" name="Freeform 7">
              <a:extLst>
                <a:ext uri="{FF2B5EF4-FFF2-40B4-BE49-F238E27FC236}">
                  <a16:creationId xmlns:a16="http://schemas.microsoft.com/office/drawing/2014/main" id="{679705BB-3E1C-7947-4D1F-FEDB3670E30A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grpSp>
          <p:nvGrpSpPr>
            <p:cNvPr id="1032" name="Group 8">
              <a:extLst>
                <a:ext uri="{FF2B5EF4-FFF2-40B4-BE49-F238E27FC236}">
                  <a16:creationId xmlns:a16="http://schemas.microsoft.com/office/drawing/2014/main" id="{CD75FD45-E7CF-EAC8-4478-507011DCC784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033" name="Freeform 9">
                <a:extLst>
                  <a:ext uri="{FF2B5EF4-FFF2-40B4-BE49-F238E27FC236}">
                    <a16:creationId xmlns:a16="http://schemas.microsoft.com/office/drawing/2014/main" id="{9710BF41-4038-4776-A40C-9F05FB7EAE1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034" name="Freeform 10">
                <a:extLst>
                  <a:ext uri="{FF2B5EF4-FFF2-40B4-BE49-F238E27FC236}">
                    <a16:creationId xmlns:a16="http://schemas.microsoft.com/office/drawing/2014/main" id="{98B63D3E-A880-7ED4-A8B2-78091E61F8C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18 h 353"/>
                  <a:gd name="T4" fmla="*/ 24 w 186"/>
                  <a:gd name="T5" fmla="*/ 30 h 353"/>
                  <a:gd name="T6" fmla="*/ 18 w 186"/>
                  <a:gd name="T7" fmla="*/ 66 h 353"/>
                  <a:gd name="T8" fmla="*/ 42 w 186"/>
                  <a:gd name="T9" fmla="*/ 114 h 353"/>
                  <a:gd name="T10" fmla="*/ 48 w 186"/>
                  <a:gd name="T11" fmla="*/ 162 h 353"/>
                  <a:gd name="T12" fmla="*/ 0 w 186"/>
                  <a:gd name="T13" fmla="*/ 353 h 353"/>
                  <a:gd name="T14" fmla="*/ 54 w 186"/>
                  <a:gd name="T15" fmla="*/ 233 h 353"/>
                  <a:gd name="T16" fmla="*/ 84 w 186"/>
                  <a:gd name="T17" fmla="*/ 216 h 353"/>
                  <a:gd name="T18" fmla="*/ 126 w 186"/>
                  <a:gd name="T19" fmla="*/ 126 h 353"/>
                  <a:gd name="T20" fmla="*/ 144 w 186"/>
                  <a:gd name="T21" fmla="*/ 120 h 353"/>
                  <a:gd name="T22" fmla="*/ 144 w 186"/>
                  <a:gd name="T23" fmla="*/ 90 h 353"/>
                  <a:gd name="T24" fmla="*/ 186 w 186"/>
                  <a:gd name="T25" fmla="*/ 66 h 353"/>
                  <a:gd name="T26" fmla="*/ 162 w 186"/>
                  <a:gd name="T27" fmla="*/ 60 h 353"/>
                  <a:gd name="T28" fmla="*/ 36 w 186"/>
                  <a:gd name="T29" fmla="*/ 0 h 353"/>
                  <a:gd name="T30" fmla="*/ 36 w 186"/>
                  <a:gd name="T31" fmla="*/ 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035" name="Freeform 11">
                <a:extLst>
                  <a:ext uri="{FF2B5EF4-FFF2-40B4-BE49-F238E27FC236}">
                    <a16:creationId xmlns:a16="http://schemas.microsoft.com/office/drawing/2014/main" id="{53211468-9D44-5D75-1F11-4A40657B172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036" name="Freeform 12">
                <a:extLst>
                  <a:ext uri="{FF2B5EF4-FFF2-40B4-BE49-F238E27FC236}">
                    <a16:creationId xmlns:a16="http://schemas.microsoft.com/office/drawing/2014/main" id="{DE99155B-06C4-A756-A56F-D9D9AA8C937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6 h 66"/>
                  <a:gd name="T8" fmla="*/ 6 w 155"/>
                  <a:gd name="T9" fmla="*/ 18 h 66"/>
                  <a:gd name="T10" fmla="*/ 0 w 155"/>
                  <a:gd name="T11" fmla="*/ 24 h 66"/>
                  <a:gd name="T12" fmla="*/ 78 w 155"/>
                  <a:gd name="T13" fmla="*/ 60 h 66"/>
                  <a:gd name="T14" fmla="*/ 96 w 155"/>
                  <a:gd name="T15" fmla="*/ 42 h 66"/>
                  <a:gd name="T16" fmla="*/ 155 w 155"/>
                  <a:gd name="T17" fmla="*/ 66 h 66"/>
                  <a:gd name="T18" fmla="*/ 126 w 155"/>
                  <a:gd name="T19" fmla="*/ 2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037" name="Freeform 13">
                <a:extLst>
                  <a:ext uri="{FF2B5EF4-FFF2-40B4-BE49-F238E27FC236}">
                    <a16:creationId xmlns:a16="http://schemas.microsoft.com/office/drawing/2014/main" id="{7B9CAC82-2518-D0BF-C6D6-196E5F499C1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36 h 72"/>
                  <a:gd name="T2" fmla="*/ 0 w 42"/>
                  <a:gd name="T3" fmla="*/ 18 h 72"/>
                  <a:gd name="T4" fmla="*/ 12 w 42"/>
                  <a:gd name="T5" fmla="*/ 6 h 72"/>
                  <a:gd name="T6" fmla="*/ 0 w 42"/>
                  <a:gd name="T7" fmla="*/ 6 h 72"/>
                  <a:gd name="T8" fmla="*/ 12 w 42"/>
                  <a:gd name="T9" fmla="*/ 6 h 72"/>
                  <a:gd name="T10" fmla="*/ 24 w 42"/>
                  <a:gd name="T11" fmla="*/ 6 h 72"/>
                  <a:gd name="T12" fmla="*/ 36 w 42"/>
                  <a:gd name="T13" fmla="*/ 6 h 72"/>
                  <a:gd name="T14" fmla="*/ 42 w 42"/>
                  <a:gd name="T15" fmla="*/ 0 h 72"/>
                  <a:gd name="T16" fmla="*/ 30 w 42"/>
                  <a:gd name="T17" fmla="*/ 18 h 72"/>
                  <a:gd name="T18" fmla="*/ 42 w 42"/>
                  <a:gd name="T19" fmla="*/ 48 h 72"/>
                  <a:gd name="T20" fmla="*/ 12 w 42"/>
                  <a:gd name="T21" fmla="*/ 72 h 72"/>
                  <a:gd name="T22" fmla="*/ 6 w 42"/>
                  <a:gd name="T23" fmla="*/ 36 h 72"/>
                  <a:gd name="T24" fmla="*/ 6 w 42"/>
                  <a:gd name="T25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</p:grpSp>
        <p:sp>
          <p:nvSpPr>
            <p:cNvPr id="1038" name="Freeform 14">
              <a:extLst>
                <a:ext uri="{FF2B5EF4-FFF2-40B4-BE49-F238E27FC236}">
                  <a16:creationId xmlns:a16="http://schemas.microsoft.com/office/drawing/2014/main" id="{5B145736-1325-DCED-CAFE-7F96B7D19BEE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1039" name="Group 15">
            <a:extLst>
              <a:ext uri="{FF2B5EF4-FFF2-40B4-BE49-F238E27FC236}">
                <a16:creationId xmlns:a16="http://schemas.microsoft.com/office/drawing/2014/main" id="{42979613-1570-C342-6AAF-DB7386F0BF5D}"/>
              </a:ext>
            </a:extLst>
          </p:cNvPr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040" name="Freeform 16">
              <a:extLst>
                <a:ext uri="{FF2B5EF4-FFF2-40B4-BE49-F238E27FC236}">
                  <a16:creationId xmlns:a16="http://schemas.microsoft.com/office/drawing/2014/main" id="{9149B3D1-0F67-895F-EF90-0F85A0EC6B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0 h 287"/>
                <a:gd name="T4" fmla="*/ 66 w 365"/>
                <a:gd name="T5" fmla="*/ 108 h 287"/>
                <a:gd name="T6" fmla="*/ 143 w 365"/>
                <a:gd name="T7" fmla="*/ 180 h 287"/>
                <a:gd name="T8" fmla="*/ 191 w 365"/>
                <a:gd name="T9" fmla="*/ 168 h 287"/>
                <a:gd name="T10" fmla="*/ 341 w 365"/>
                <a:gd name="T11" fmla="*/ 287 h 287"/>
                <a:gd name="T12" fmla="*/ 305 w 365"/>
                <a:gd name="T13" fmla="*/ 174 h 287"/>
                <a:gd name="T14" fmla="*/ 365 w 365"/>
                <a:gd name="T15" fmla="*/ 132 h 287"/>
                <a:gd name="T16" fmla="*/ 359 w 365"/>
                <a:gd name="T17" fmla="*/ 126 h 287"/>
                <a:gd name="T18" fmla="*/ 335 w 365"/>
                <a:gd name="T19" fmla="*/ 114 h 287"/>
                <a:gd name="T20" fmla="*/ 299 w 365"/>
                <a:gd name="T21" fmla="*/ 90 h 287"/>
                <a:gd name="T22" fmla="*/ 257 w 365"/>
                <a:gd name="T23" fmla="*/ 72 h 287"/>
                <a:gd name="T24" fmla="*/ 215 w 365"/>
                <a:gd name="T25" fmla="*/ 54 h 287"/>
                <a:gd name="T26" fmla="*/ 173 w 365"/>
                <a:gd name="T27" fmla="*/ 36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041" name="Freeform 17">
              <a:extLst>
                <a:ext uri="{FF2B5EF4-FFF2-40B4-BE49-F238E27FC236}">
                  <a16:creationId xmlns:a16="http://schemas.microsoft.com/office/drawing/2014/main" id="{0C399890-549A-8C5D-B2C9-B4E4BD2FE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042" name="Freeform 18">
              <a:extLst>
                <a:ext uri="{FF2B5EF4-FFF2-40B4-BE49-F238E27FC236}">
                  <a16:creationId xmlns:a16="http://schemas.microsoft.com/office/drawing/2014/main" id="{5BBFB2F3-6BF4-C155-3C76-34A53F368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0 h 60"/>
                <a:gd name="T16" fmla="*/ 65 w 71"/>
                <a:gd name="T17" fmla="*/ 42 h 60"/>
                <a:gd name="T18" fmla="*/ 71 w 71"/>
                <a:gd name="T19" fmla="*/ 54 h 60"/>
                <a:gd name="T20" fmla="*/ 71 w 71"/>
                <a:gd name="T21" fmla="*/ 60 h 60"/>
                <a:gd name="T22" fmla="*/ 59 w 71"/>
                <a:gd name="T23" fmla="*/ 54 h 60"/>
                <a:gd name="T24" fmla="*/ 47 w 71"/>
                <a:gd name="T25" fmla="*/ 42 h 60"/>
                <a:gd name="T26" fmla="*/ 23 w 71"/>
                <a:gd name="T27" fmla="*/ 30 h 60"/>
                <a:gd name="T28" fmla="*/ 23 w 71"/>
                <a:gd name="T29" fmla="*/ 36 h 60"/>
                <a:gd name="T30" fmla="*/ 18 w 71"/>
                <a:gd name="T31" fmla="*/ 42 h 60"/>
                <a:gd name="T32" fmla="*/ 12 w 71"/>
                <a:gd name="T33" fmla="*/ 48 h 60"/>
                <a:gd name="T34" fmla="*/ 6 w 71"/>
                <a:gd name="T35" fmla="*/ 48 h 60"/>
                <a:gd name="T36" fmla="*/ 6 w 71"/>
                <a:gd name="T37" fmla="*/ 48 h 60"/>
                <a:gd name="T38" fmla="*/ 6 w 71"/>
                <a:gd name="T39" fmla="*/ 36 h 60"/>
                <a:gd name="T40" fmla="*/ 0 w 71"/>
                <a:gd name="T41" fmla="*/ 18 h 60"/>
                <a:gd name="T42" fmla="*/ 0 w 71"/>
                <a:gd name="T43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043" name="Freeform 19">
              <a:extLst>
                <a:ext uri="{FF2B5EF4-FFF2-40B4-BE49-F238E27FC236}">
                  <a16:creationId xmlns:a16="http://schemas.microsoft.com/office/drawing/2014/main" id="{F024EDC0-47F1-D66D-D8C4-0DEF387C3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4 h 162"/>
                <a:gd name="T10" fmla="*/ 96 w 161"/>
                <a:gd name="T11" fmla="*/ 60 h 162"/>
                <a:gd name="T12" fmla="*/ 102 w 161"/>
                <a:gd name="T13" fmla="*/ 72 h 162"/>
                <a:gd name="T14" fmla="*/ 108 w 161"/>
                <a:gd name="T15" fmla="*/ 84 h 162"/>
                <a:gd name="T16" fmla="*/ 120 w 161"/>
                <a:gd name="T17" fmla="*/ 96 h 162"/>
                <a:gd name="T18" fmla="*/ 143 w 161"/>
                <a:gd name="T19" fmla="*/ 114 h 162"/>
                <a:gd name="T20" fmla="*/ 155 w 161"/>
                <a:gd name="T21" fmla="*/ 138 h 162"/>
                <a:gd name="T22" fmla="*/ 161 w 161"/>
                <a:gd name="T23" fmla="*/ 156 h 162"/>
                <a:gd name="T24" fmla="*/ 161 w 161"/>
                <a:gd name="T25" fmla="*/ 162 h 162"/>
                <a:gd name="T26" fmla="*/ 96 w 161"/>
                <a:gd name="T27" fmla="*/ 102 h 162"/>
                <a:gd name="T28" fmla="*/ 30 w 161"/>
                <a:gd name="T29" fmla="*/ 54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044" name="Freeform 20">
              <a:extLst>
                <a:ext uri="{FF2B5EF4-FFF2-40B4-BE49-F238E27FC236}">
                  <a16:creationId xmlns:a16="http://schemas.microsoft.com/office/drawing/2014/main" id="{CFA44BB0-1263-D343-BD2E-914154D5F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0 h 60"/>
                <a:gd name="T4" fmla="*/ 41 w 59"/>
                <a:gd name="T5" fmla="*/ 36 h 60"/>
                <a:gd name="T6" fmla="*/ 47 w 59"/>
                <a:gd name="T7" fmla="*/ 42 h 60"/>
                <a:gd name="T8" fmla="*/ 53 w 59"/>
                <a:gd name="T9" fmla="*/ 54 h 60"/>
                <a:gd name="T10" fmla="*/ 53 w 59"/>
                <a:gd name="T11" fmla="*/ 60 h 60"/>
                <a:gd name="T12" fmla="*/ 47 w 59"/>
                <a:gd name="T13" fmla="*/ 54 h 60"/>
                <a:gd name="T14" fmla="*/ 35 w 59"/>
                <a:gd name="T15" fmla="*/ 48 h 60"/>
                <a:gd name="T16" fmla="*/ 23 w 59"/>
                <a:gd name="T17" fmla="*/ 36 h 60"/>
                <a:gd name="T18" fmla="*/ 17 w 59"/>
                <a:gd name="T19" fmla="*/ 30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045" name="Freeform 21">
              <a:extLst>
                <a:ext uri="{FF2B5EF4-FFF2-40B4-BE49-F238E27FC236}">
                  <a16:creationId xmlns:a16="http://schemas.microsoft.com/office/drawing/2014/main" id="{9ACEDE9A-0C7C-BD21-CF47-7D354A8DC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6 h 204"/>
                <a:gd name="T2" fmla="*/ 245 w 245"/>
                <a:gd name="T3" fmla="*/ 42 h 204"/>
                <a:gd name="T4" fmla="*/ 209 w 245"/>
                <a:gd name="T5" fmla="*/ 84 h 204"/>
                <a:gd name="T6" fmla="*/ 143 w 245"/>
                <a:gd name="T7" fmla="*/ 132 h 204"/>
                <a:gd name="T8" fmla="*/ 167 w 245"/>
                <a:gd name="T9" fmla="*/ 156 h 204"/>
                <a:gd name="T10" fmla="*/ 179 w 245"/>
                <a:gd name="T11" fmla="*/ 204 h 204"/>
                <a:gd name="T12" fmla="*/ 77 w 245"/>
                <a:gd name="T13" fmla="*/ 132 h 204"/>
                <a:gd name="T14" fmla="*/ 47 w 245"/>
                <a:gd name="T15" fmla="*/ 84 h 204"/>
                <a:gd name="T16" fmla="*/ 89 w 245"/>
                <a:gd name="T17" fmla="*/ 66 h 204"/>
                <a:gd name="T18" fmla="*/ 59 w 245"/>
                <a:gd name="T19" fmla="*/ 36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6 h 204"/>
                <a:gd name="T50" fmla="*/ 233 w 245"/>
                <a:gd name="T51" fmla="*/ 3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1046" name="Rectangle 22">
            <a:extLst>
              <a:ext uri="{FF2B5EF4-FFF2-40B4-BE49-F238E27FC236}">
                <a16:creationId xmlns:a16="http://schemas.microsoft.com/office/drawing/2014/main" id="{EF4272DC-2A5C-3714-79B2-DAC64C3602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Titelmasterformat durch Klicken bearbeiten</a:t>
            </a:r>
          </a:p>
        </p:txBody>
      </p:sp>
      <p:sp>
        <p:nvSpPr>
          <p:cNvPr id="1047" name="Rectangle 23">
            <a:extLst>
              <a:ext uri="{FF2B5EF4-FFF2-40B4-BE49-F238E27FC236}">
                <a16:creationId xmlns:a16="http://schemas.microsoft.com/office/drawing/2014/main" id="{4DFF48AB-A5E3-85D9-66FC-BAF43446C1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Textmasterformate durch Klicken bearbeiten</a:t>
            </a:r>
          </a:p>
          <a:p>
            <a:pPr lvl="1"/>
            <a:r>
              <a:rPr lang="en-US" altLang="de-DE"/>
              <a:t>Zweite Ebene</a:t>
            </a:r>
          </a:p>
          <a:p>
            <a:pPr lvl="2"/>
            <a:r>
              <a:rPr lang="en-US" altLang="de-DE"/>
              <a:t>Dritte Ebene</a:t>
            </a:r>
          </a:p>
          <a:p>
            <a:pPr lvl="3"/>
            <a:r>
              <a:rPr lang="en-US" altLang="de-DE"/>
              <a:t>Vierte Ebene</a:t>
            </a:r>
          </a:p>
          <a:p>
            <a:pPr lvl="4"/>
            <a:r>
              <a:rPr lang="en-US" altLang="de-DE"/>
              <a:t>Fünfte Ebene</a:t>
            </a:r>
          </a:p>
        </p:txBody>
      </p:sp>
      <p:sp>
        <p:nvSpPr>
          <p:cNvPr id="1048" name="Rectangle 24">
            <a:extLst>
              <a:ext uri="{FF2B5EF4-FFF2-40B4-BE49-F238E27FC236}">
                <a16:creationId xmlns:a16="http://schemas.microsoft.com/office/drawing/2014/main" id="{4FE7D807-68A3-9549-7A8A-33B363EE2D3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de-DE"/>
          </a:p>
        </p:txBody>
      </p:sp>
      <p:sp>
        <p:nvSpPr>
          <p:cNvPr id="1049" name="Rectangle 25">
            <a:extLst>
              <a:ext uri="{FF2B5EF4-FFF2-40B4-BE49-F238E27FC236}">
                <a16:creationId xmlns:a16="http://schemas.microsoft.com/office/drawing/2014/main" id="{95238871-330F-1F8A-5A0A-F4C9FCBE711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de-DE"/>
          </a:p>
        </p:txBody>
      </p:sp>
      <p:sp>
        <p:nvSpPr>
          <p:cNvPr id="1050" name="Rectangle 26">
            <a:extLst>
              <a:ext uri="{FF2B5EF4-FFF2-40B4-BE49-F238E27FC236}">
                <a16:creationId xmlns:a16="http://schemas.microsoft.com/office/drawing/2014/main" id="{1BDFF561-54CE-1BAE-C170-3086812E21A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3E171115-DD8D-474E-A51F-8A592EFC1FDA}" type="slidenum">
              <a:rPr lang="en-US" altLang="de-DE"/>
              <a:pPr/>
              <a:t>‹Nr.›</a:t>
            </a:fld>
            <a:endParaRPr lang="en-US" altLang="de-DE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0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860176A-5848-B043-1442-1D27DAB582B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de-DE" sz="4800">
                <a:solidFill>
                  <a:srgbClr val="FFFF00"/>
                </a:solidFill>
                <a:latin typeface="Times New Roman" panose="02020603050405020304" pitchFamily="18" charset="0"/>
              </a:rPr>
              <a:t>The Multitude of Problems Occurring after Whiplash Injury 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FD1C0BC2-B909-A839-6CC0-D44184C19AE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03350" y="3644900"/>
            <a:ext cx="6400800" cy="1752600"/>
          </a:xfrm>
        </p:spPr>
        <p:txBody>
          <a:bodyPr/>
          <a:lstStyle/>
          <a:p>
            <a:r>
              <a:rPr lang="en-US" altLang="de-DE" sz="4000"/>
              <a:t>Symptoms, Diagnosis and Therapy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26D1E221-1578-2BE2-FA5C-A0011D904E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>
                <a:solidFill>
                  <a:srgbClr val="FFFF00"/>
                </a:solidFill>
                <a:latin typeface="Times New Roman" panose="02020603050405020304" pitchFamily="18" charset="0"/>
              </a:rPr>
              <a:t>Disturbance of the sense of balance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A0764C28-025D-3827-E49D-70943B14C8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de-DE"/>
              <a:t>Losing the sense for body feeling</a:t>
            </a:r>
          </a:p>
          <a:p>
            <a:r>
              <a:rPr lang="en-US" altLang="de-DE"/>
              <a:t>Different feelings for left and right part of body</a:t>
            </a:r>
          </a:p>
          <a:p>
            <a:r>
              <a:rPr lang="en-US" altLang="de-DE"/>
              <a:t>Feeling the position of body in room only with open eyes</a:t>
            </a:r>
          </a:p>
          <a:p>
            <a:r>
              <a:rPr lang="en-US" altLang="de-DE"/>
              <a:t>Need for crutches</a:t>
            </a:r>
          </a:p>
          <a:p>
            <a:endParaRPr lang="en-US" altLang="de-DE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5FB4B4DE-1E48-5833-38D0-C09AD58CD7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>
                <a:solidFill>
                  <a:srgbClr val="FFFF00"/>
                </a:solidFill>
                <a:latin typeface="Times New Roman" panose="02020603050405020304" pitchFamily="18" charset="0"/>
              </a:rPr>
              <a:t>Patho Physiological Hypothesis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F79B6A20-6B29-00C4-A75D-95FC72ACB1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de-DE"/>
              <a:t>Instability of CCJ causes incorrect Micro movement.</a:t>
            </a:r>
          </a:p>
          <a:p>
            <a:r>
              <a:rPr lang="en-US" altLang="de-DE"/>
              <a:t>Micro movement in CCJ send incorrect information to brainstem.</a:t>
            </a:r>
          </a:p>
          <a:p>
            <a:r>
              <a:rPr lang="en-US" altLang="de-DE"/>
              <a:t>Brainstem function is disturbed : disturbance of ability for cognition, senses, motoric, coordination and balance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F34CBF2C-6830-EF52-5134-EA604099DE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620713"/>
            <a:ext cx="8229600" cy="1143000"/>
          </a:xfrm>
        </p:spPr>
        <p:txBody>
          <a:bodyPr/>
          <a:lstStyle/>
          <a:p>
            <a:r>
              <a:rPr lang="de-DE" altLang="de-DE" sz="4000">
                <a:solidFill>
                  <a:srgbClr val="FFFF66"/>
                </a:solidFill>
                <a:latin typeface="Times New Roman" panose="02020603050405020304" pitchFamily="18" charset="0"/>
              </a:rPr>
              <a:t>An Acurate Diagnosis Necessitates The Following Evaluations: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87DB2862-4045-FC8A-59B5-0DFA78BE52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2133600"/>
            <a:ext cx="8229600" cy="3916363"/>
          </a:xfrm>
        </p:spPr>
        <p:txBody>
          <a:bodyPr/>
          <a:lstStyle/>
          <a:p>
            <a:r>
              <a:rPr lang="de-DE" altLang="de-DE" sz="3600"/>
              <a:t>Exact anamnesis</a:t>
            </a:r>
          </a:p>
          <a:p>
            <a:r>
              <a:rPr lang="de-DE" altLang="de-DE" sz="3600"/>
              <a:t>Clilnical examination </a:t>
            </a:r>
          </a:p>
          <a:p>
            <a:r>
              <a:rPr lang="de-DE" altLang="de-DE" sz="3600"/>
              <a:t>Neuro-otological special examination</a:t>
            </a:r>
          </a:p>
          <a:p>
            <a:r>
              <a:rPr lang="de-DE" altLang="de-DE" sz="3600"/>
              <a:t>Special radiological processes </a:t>
            </a:r>
          </a:p>
          <a:p>
            <a:r>
              <a:rPr lang="de-DE" altLang="de-DE" sz="3600"/>
              <a:t>Optional </a:t>
            </a:r>
            <a:r>
              <a:rPr lang="en-US" altLang="de-DE" sz="3600"/>
              <a:t>halo</a:t>
            </a:r>
            <a:r>
              <a:rPr lang="de-DE" altLang="de-DE" sz="3600"/>
              <a:t> fixation for one week</a:t>
            </a:r>
          </a:p>
          <a:p>
            <a:endParaRPr lang="de-DE" altLang="de-DE" sz="36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F89330E9-3BC4-97CA-A285-69310B7483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5400">
                <a:solidFill>
                  <a:srgbClr val="FFFF66"/>
                </a:solidFill>
                <a:latin typeface="Times New Roman" panose="02020603050405020304" pitchFamily="18" charset="0"/>
              </a:rPr>
              <a:t>Exact Anamnesis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3EA2B3DD-C373-FBD9-E6C0-EDDFAE181F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de-DE"/>
              <a:t>Anamnesis about the time before injury</a:t>
            </a:r>
          </a:p>
          <a:p>
            <a:r>
              <a:rPr lang="de-DE" altLang="de-DE"/>
              <a:t>Accident anamnesis</a:t>
            </a:r>
          </a:p>
          <a:p>
            <a:r>
              <a:rPr lang="de-DE" altLang="de-DE"/>
              <a:t>Early symptoms after accident</a:t>
            </a:r>
          </a:p>
          <a:p>
            <a:r>
              <a:rPr lang="en-US" altLang="de-DE"/>
              <a:t>Type of treatment</a:t>
            </a:r>
          </a:p>
          <a:p>
            <a:r>
              <a:rPr lang="en-US" altLang="de-DE"/>
              <a:t>Worse symptoms now</a:t>
            </a:r>
          </a:p>
          <a:p>
            <a:r>
              <a:rPr lang="en-US" altLang="de-DE"/>
              <a:t>Growing</a:t>
            </a:r>
            <a:r>
              <a:rPr lang="de-DE" altLang="de-DE"/>
              <a:t> symptoms during the years after the accident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62E4AF84-BB24-DF3B-3873-1B01062F55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6000">
                <a:solidFill>
                  <a:srgbClr val="FFFF66"/>
                </a:solidFill>
                <a:latin typeface="Times New Roman" panose="02020603050405020304" pitchFamily="18" charset="0"/>
              </a:rPr>
              <a:t>Clinical Examination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58C4677E-9A5F-8ED9-F53D-D2666D07DE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de-DE"/>
              <a:t>Examination of head movements</a:t>
            </a:r>
          </a:p>
          <a:p>
            <a:r>
              <a:rPr lang="de-DE" altLang="de-DE"/>
              <a:t>Dizziness and nausea by head movements?</a:t>
            </a:r>
          </a:p>
          <a:p>
            <a:r>
              <a:rPr lang="en-US" altLang="de-DE"/>
              <a:t>Muscle tension</a:t>
            </a:r>
            <a:r>
              <a:rPr lang="de-DE" altLang="de-DE"/>
              <a:t> of the neck, arms and legs</a:t>
            </a:r>
          </a:p>
          <a:p>
            <a:r>
              <a:rPr lang="de-DE" altLang="de-DE"/>
              <a:t>The sense of body feeling</a:t>
            </a:r>
          </a:p>
          <a:p>
            <a:r>
              <a:rPr lang="de-DE" altLang="de-DE"/>
              <a:t>Coordination tests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626EDB21-1B76-B572-ECE0-6868761B11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4000">
                <a:solidFill>
                  <a:srgbClr val="FFFF66"/>
                </a:solidFill>
                <a:latin typeface="Times New Roman" panose="02020603050405020304" pitchFamily="18" charset="0"/>
              </a:rPr>
              <a:t>Neuro-Otological Special Examination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795EED15-880B-B8B8-65B2-FD311F2BBAF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557338"/>
            <a:ext cx="4968875" cy="4495800"/>
          </a:xfrm>
        </p:spPr>
        <p:txBody>
          <a:bodyPr/>
          <a:lstStyle/>
          <a:p>
            <a:r>
              <a:rPr lang="de-DE" altLang="de-DE"/>
              <a:t>Checking of the senses</a:t>
            </a:r>
          </a:p>
          <a:p>
            <a:r>
              <a:rPr lang="en-AU" altLang="de-DE"/>
              <a:t>Seeing</a:t>
            </a:r>
            <a:r>
              <a:rPr lang="de-DE" altLang="de-DE"/>
              <a:t>, perimetry</a:t>
            </a:r>
          </a:p>
          <a:p>
            <a:r>
              <a:rPr lang="de-DE" altLang="de-DE"/>
              <a:t>Hearing, audiometry</a:t>
            </a:r>
          </a:p>
          <a:p>
            <a:r>
              <a:rPr lang="de-DE" altLang="de-DE"/>
              <a:t>Smelling</a:t>
            </a:r>
          </a:p>
          <a:p>
            <a:r>
              <a:rPr lang="de-DE" altLang="de-DE"/>
              <a:t>Balance </a:t>
            </a:r>
            <a:r>
              <a:rPr lang="en-US" altLang="de-DE"/>
              <a:t>Equilibriometry</a:t>
            </a:r>
          </a:p>
          <a:p>
            <a:r>
              <a:rPr lang="de-DE" altLang="de-DE"/>
              <a:t>Craniocorpography</a:t>
            </a:r>
          </a:p>
        </p:txBody>
      </p:sp>
      <p:pic>
        <p:nvPicPr>
          <p:cNvPr id="32772" name="Picture 4">
            <a:extLst>
              <a:ext uri="{FF2B5EF4-FFF2-40B4-BE49-F238E27FC236}">
                <a16:creationId xmlns:a16="http://schemas.microsoft.com/office/drawing/2014/main" id="{20581358-2BF1-FAEC-3DD3-185B6E2EB20D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1557338"/>
            <a:ext cx="3325812" cy="4495800"/>
          </a:xfrm>
          <a:ln/>
        </p:spPr>
      </p:pic>
      <p:sp>
        <p:nvSpPr>
          <p:cNvPr id="32773" name="AutoShape 5">
            <a:extLst>
              <a:ext uri="{FF2B5EF4-FFF2-40B4-BE49-F238E27FC236}">
                <a16:creationId xmlns:a16="http://schemas.microsoft.com/office/drawing/2014/main" id="{A416BFC8-9920-3936-53BA-54AF50EA9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4652963"/>
            <a:ext cx="792162" cy="360362"/>
          </a:xfrm>
          <a:prstGeom prst="rightArrow">
            <a:avLst>
              <a:gd name="adj1" fmla="val 50000"/>
              <a:gd name="adj2" fmla="val 549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4329A42D-9C85-9853-D9C7-CD7BEBCE95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>
                <a:solidFill>
                  <a:srgbClr val="FFFF66"/>
                </a:solidFill>
                <a:latin typeface="Times New Roman" panose="02020603050405020304" pitchFamily="18" charset="0"/>
              </a:rPr>
              <a:t>Special Radiological Processes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9AA9C336-434A-98A0-660A-650E129A2A2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546600" cy="4495800"/>
          </a:xfrm>
        </p:spPr>
        <p:txBody>
          <a:bodyPr/>
          <a:lstStyle/>
          <a:p>
            <a:r>
              <a:rPr lang="en-US" altLang="de-DE" sz="2800"/>
              <a:t>Functional x-ray (tilting the head with 2 hands)</a:t>
            </a:r>
          </a:p>
          <a:p>
            <a:r>
              <a:rPr lang="en-US" altLang="de-DE" sz="2800"/>
              <a:t>conventional x-ray of </a:t>
            </a:r>
            <a:r>
              <a:rPr lang="en-US" altLang="de-DE" sz="2400"/>
              <a:t>C1/C2</a:t>
            </a:r>
          </a:p>
          <a:p>
            <a:r>
              <a:rPr lang="en-US" altLang="de-DE" sz="2800"/>
              <a:t>Functional CT</a:t>
            </a:r>
          </a:p>
          <a:p>
            <a:r>
              <a:rPr lang="en-US" altLang="de-DE" sz="2800"/>
              <a:t>Functional MRI(depiction of alar ligament)</a:t>
            </a:r>
          </a:p>
          <a:p>
            <a:r>
              <a:rPr lang="en-US" altLang="de-DE" sz="2800"/>
              <a:t>Functional analysis shown by fluoroscopy</a:t>
            </a:r>
          </a:p>
        </p:txBody>
      </p:sp>
      <p:pic>
        <p:nvPicPr>
          <p:cNvPr id="34820" name="Picture 4">
            <a:extLst>
              <a:ext uri="{FF2B5EF4-FFF2-40B4-BE49-F238E27FC236}">
                <a16:creationId xmlns:a16="http://schemas.microsoft.com/office/drawing/2014/main" id="{FAB49F22-1EF6-394D-6527-4ED963F041E0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9713" y="1844675"/>
            <a:ext cx="2870200" cy="381635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60173D6A-0520-02F8-A07F-7221D7EF3A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>
                <a:solidFill>
                  <a:srgbClr val="FFFF00"/>
                </a:solidFill>
                <a:latin typeface="Times New Roman" panose="02020603050405020304" pitchFamily="18" charset="0"/>
              </a:rPr>
              <a:t>Non </a:t>
            </a:r>
            <a:r>
              <a:rPr lang="en-US" altLang="de-DE"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Functional</a:t>
            </a:r>
            <a:r>
              <a:rPr lang="en-US" altLang="de-DE">
                <a:solidFill>
                  <a:srgbClr val="FFFF00"/>
                </a:solidFill>
                <a:latin typeface="Times New Roman" panose="02020603050405020304" pitchFamily="18" charset="0"/>
              </a:rPr>
              <a:t> X-Ray</a:t>
            </a:r>
          </a:p>
        </p:txBody>
      </p:sp>
      <p:pic>
        <p:nvPicPr>
          <p:cNvPr id="36867" name="Picture 3">
            <a:extLst>
              <a:ext uri="{FF2B5EF4-FFF2-40B4-BE49-F238E27FC236}">
                <a16:creationId xmlns:a16="http://schemas.microsoft.com/office/drawing/2014/main" id="{9831CF1E-A2DA-2E87-4A3A-EB6B066F8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557338"/>
            <a:ext cx="2935287" cy="453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>
            <a:extLst>
              <a:ext uri="{FF2B5EF4-FFF2-40B4-BE49-F238E27FC236}">
                <a16:creationId xmlns:a16="http://schemas.microsoft.com/office/drawing/2014/main" id="{965DC102-0205-BF77-888A-18671993D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7338"/>
            <a:ext cx="3168650" cy="453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780AD8DC-21C7-4BA8-2B5C-C7FEB5AF83C7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de-DE" altLang="de-DE" sz="3200">
                <a:solidFill>
                  <a:srgbClr val="FFFF00"/>
                </a:solidFill>
                <a:latin typeface="Times New Roman" panose="02020603050405020304" pitchFamily="18" charset="0"/>
              </a:rPr>
              <a:t>Special </a:t>
            </a:r>
            <a:r>
              <a:rPr lang="en-US" altLang="de-DE" sz="3200">
                <a:solidFill>
                  <a:srgbClr val="FFFF00"/>
                </a:solidFill>
                <a:latin typeface="Times New Roman" panose="02020603050405020304" pitchFamily="18" charset="0"/>
              </a:rPr>
              <a:t>Radiological Processes</a:t>
            </a:r>
            <a:br>
              <a:rPr lang="en-US" altLang="de-DE" sz="3200">
                <a:solidFill>
                  <a:srgbClr val="FFFF00"/>
                </a:solidFill>
                <a:latin typeface="Times New Roman" panose="02020603050405020304" pitchFamily="18" charset="0"/>
              </a:rPr>
            </a:br>
            <a:r>
              <a:rPr lang="en-US" altLang="de-DE" sz="3200">
                <a:solidFill>
                  <a:srgbClr val="FFFF00"/>
                </a:solidFill>
                <a:latin typeface="Times New Roman" panose="02020603050405020304" pitchFamily="18" charset="0"/>
              </a:rPr>
              <a:t>Functional X-Ray</a:t>
            </a:r>
          </a:p>
        </p:txBody>
      </p:sp>
      <p:pic>
        <p:nvPicPr>
          <p:cNvPr id="38915" name="Picture 3">
            <a:extLst>
              <a:ext uri="{FF2B5EF4-FFF2-40B4-BE49-F238E27FC236}">
                <a16:creationId xmlns:a16="http://schemas.microsoft.com/office/drawing/2014/main" id="{1E6787D5-341D-1337-5126-FDC493FDFDEC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412875"/>
            <a:ext cx="3186112" cy="4248150"/>
          </a:xfrm>
        </p:spPr>
      </p:pic>
      <p:pic>
        <p:nvPicPr>
          <p:cNvPr id="38916" name="Picture 4">
            <a:extLst>
              <a:ext uri="{FF2B5EF4-FFF2-40B4-BE49-F238E27FC236}">
                <a16:creationId xmlns:a16="http://schemas.microsoft.com/office/drawing/2014/main" id="{00DC34D2-94D0-C15A-22ED-6B9C566DA9A3}"/>
              </a:ext>
            </a:extLst>
          </p:cNvPr>
          <p:cNvPicPr>
            <a:picLocks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412875"/>
            <a:ext cx="3143250" cy="4248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0E043BE5-191B-4119-C3E7-48A2BD932385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468313" y="0"/>
            <a:ext cx="8229600" cy="908050"/>
          </a:xfrm>
        </p:spPr>
        <p:txBody>
          <a:bodyPr/>
          <a:lstStyle/>
          <a:p>
            <a:r>
              <a:rPr lang="de-DE" altLang="de-DE" sz="4000">
                <a:solidFill>
                  <a:srgbClr val="FFFF00"/>
                </a:solidFill>
                <a:latin typeface="Times New Roman" panose="02020603050405020304" pitchFamily="18" charset="0"/>
              </a:rPr>
              <a:t>Special </a:t>
            </a:r>
            <a:r>
              <a:rPr lang="en-US" altLang="de-DE" sz="4000">
                <a:solidFill>
                  <a:srgbClr val="FFFF00"/>
                </a:solidFill>
                <a:latin typeface="Times New Roman" panose="02020603050405020304" pitchFamily="18" charset="0"/>
              </a:rPr>
              <a:t>Radiological Processes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F25FD014-8648-E55C-D838-936078432A3B}"/>
              </a:ext>
            </a:extLst>
          </p:cNvPr>
          <p:cNvSpPr>
            <a:spLocks noGrp="1" noChangeArrowheads="1"/>
          </p:cNvSpPr>
          <p:nvPr>
            <p:ph sz="quarter" idx="2"/>
          </p:nvPr>
        </p:nvSpPr>
        <p:spPr>
          <a:xfrm>
            <a:off x="4643438" y="1628775"/>
            <a:ext cx="4038600" cy="21717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de-DE" sz="2400"/>
              <a:t>Head tilting</a:t>
            </a:r>
          </a:p>
        </p:txBody>
      </p:sp>
      <p:pic>
        <p:nvPicPr>
          <p:cNvPr id="40964" name="Picture 4">
            <a:extLst>
              <a:ext uri="{FF2B5EF4-FFF2-40B4-BE49-F238E27FC236}">
                <a16:creationId xmlns:a16="http://schemas.microsoft.com/office/drawing/2014/main" id="{D6DE4112-BE48-0944-90D7-287FE51E2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927100"/>
            <a:ext cx="3457575" cy="255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5" name="Picture 5">
            <a:extLst>
              <a:ext uri="{FF2B5EF4-FFF2-40B4-BE49-F238E27FC236}">
                <a16:creationId xmlns:a16="http://schemas.microsoft.com/office/drawing/2014/main" id="{CE791040-74C6-A6C2-F78C-2B6DF938B7DC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3573463"/>
            <a:ext cx="3457575" cy="2557462"/>
          </a:xfrm>
        </p:spPr>
      </p:pic>
      <p:pic>
        <p:nvPicPr>
          <p:cNvPr id="40966" name="Picture 6">
            <a:extLst>
              <a:ext uri="{FF2B5EF4-FFF2-40B4-BE49-F238E27FC236}">
                <a16:creationId xmlns:a16="http://schemas.microsoft.com/office/drawing/2014/main" id="{431BFEE5-C1BA-9DB8-50A2-103F5672D602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3573463"/>
            <a:ext cx="2592388" cy="2592387"/>
          </a:xfrm>
        </p:spPr>
      </p:pic>
      <p:pic>
        <p:nvPicPr>
          <p:cNvPr id="40967" name="Picture 7">
            <a:extLst>
              <a:ext uri="{FF2B5EF4-FFF2-40B4-BE49-F238E27FC236}">
                <a16:creationId xmlns:a16="http://schemas.microsoft.com/office/drawing/2014/main" id="{3DCFA720-F0C4-D847-BB62-9F62B84585EE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908050"/>
            <a:ext cx="2592388" cy="2592388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3B2358B8-E5A6-93F8-4026-C9E3BF3BF9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976438"/>
          </a:xfrm>
        </p:spPr>
        <p:txBody>
          <a:bodyPr/>
          <a:lstStyle/>
          <a:p>
            <a:r>
              <a:rPr lang="de-DE" altLang="de-DE">
                <a:solidFill>
                  <a:srgbClr val="FFFF66"/>
                </a:solidFill>
                <a:latin typeface="Times New Roman" panose="02020603050405020304" pitchFamily="18" charset="0"/>
              </a:rPr>
              <a:t>Surgical Treatment of Instability of Upper </a:t>
            </a:r>
            <a:r>
              <a:rPr lang="en-US" altLang="de-DE">
                <a:solidFill>
                  <a:srgbClr val="FFFF66"/>
                </a:solidFill>
                <a:latin typeface="Times New Roman" panose="02020603050405020304" pitchFamily="18" charset="0"/>
              </a:rPr>
              <a:t>Cervical</a:t>
            </a:r>
            <a:r>
              <a:rPr lang="de-DE" altLang="de-DE">
                <a:solidFill>
                  <a:srgbClr val="FFFF66"/>
                </a:solidFill>
                <a:latin typeface="Times New Roman" panose="02020603050405020304" pitchFamily="18" charset="0"/>
              </a:rPr>
              <a:t> Joint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68A63504-148A-6E7C-3A77-E1013FC1B6F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2276475"/>
            <a:ext cx="4038600" cy="3168650"/>
          </a:xfrm>
        </p:spPr>
        <p:txBody>
          <a:bodyPr/>
          <a:lstStyle/>
          <a:p>
            <a:r>
              <a:rPr lang="de-DE" altLang="de-DE" sz="2400"/>
              <a:t>Worldwide Problem</a:t>
            </a:r>
          </a:p>
          <a:p>
            <a:r>
              <a:rPr lang="de-DE" altLang="de-DE" sz="2400"/>
              <a:t>Symptoms</a:t>
            </a:r>
          </a:p>
          <a:p>
            <a:r>
              <a:rPr lang="de-DE" altLang="de-DE" sz="2400"/>
              <a:t>Diagnosis</a:t>
            </a:r>
          </a:p>
          <a:p>
            <a:r>
              <a:rPr lang="de-DE" altLang="de-DE" sz="2400"/>
              <a:t>Indication for surgical treatment</a:t>
            </a:r>
          </a:p>
          <a:p>
            <a:r>
              <a:rPr lang="de-DE" altLang="de-DE" sz="2400"/>
              <a:t>Surgical Technique</a:t>
            </a:r>
          </a:p>
          <a:p>
            <a:r>
              <a:rPr lang="de-DE" altLang="de-DE" sz="2400"/>
              <a:t>Outcome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DD86B668-029B-02F7-3B04-B888EF3182A2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270125"/>
            <a:ext cx="4038600" cy="315595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34329C96-C970-1269-F75A-1396ADB427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>
                <a:solidFill>
                  <a:srgbClr val="FFFF00"/>
                </a:solidFill>
                <a:latin typeface="Times New Roman" panose="02020603050405020304" pitchFamily="18" charset="0"/>
              </a:rPr>
              <a:t>Special Radiological Processes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DEDDAC15-0B36-3C05-BBAE-D64DF33F206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de-DE" sz="2800"/>
              <a:t>MR</a:t>
            </a:r>
          </a:p>
          <a:p>
            <a:pPr>
              <a:buFontTx/>
              <a:buNone/>
            </a:pPr>
            <a:r>
              <a:rPr lang="en-US" altLang="de-DE" sz="2800"/>
              <a:t>I</a:t>
            </a:r>
          </a:p>
        </p:txBody>
      </p:sp>
      <p:sp>
        <p:nvSpPr>
          <p:cNvPr id="43012" name="Rectangle 4">
            <a:extLst>
              <a:ext uri="{FF2B5EF4-FFF2-40B4-BE49-F238E27FC236}">
                <a16:creationId xmlns:a16="http://schemas.microsoft.com/office/drawing/2014/main" id="{B7316443-86F1-7837-B5FF-FDD9B4AD28EF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de-DE" sz="2800"/>
              <a:t>Computer Tomography</a:t>
            </a:r>
          </a:p>
          <a:p>
            <a:pPr>
              <a:buFontTx/>
              <a:buNone/>
            </a:pPr>
            <a:endParaRPr lang="en-US" altLang="de-DE" sz="2800"/>
          </a:p>
        </p:txBody>
      </p:sp>
      <p:pic>
        <p:nvPicPr>
          <p:cNvPr id="43013" name="Picture 5">
            <a:extLst>
              <a:ext uri="{FF2B5EF4-FFF2-40B4-BE49-F238E27FC236}">
                <a16:creationId xmlns:a16="http://schemas.microsoft.com/office/drawing/2014/main" id="{30E65A3C-B923-06B1-31B7-1BF63B53E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349500"/>
            <a:ext cx="403225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6">
            <a:extLst>
              <a:ext uri="{FF2B5EF4-FFF2-40B4-BE49-F238E27FC236}">
                <a16:creationId xmlns:a16="http://schemas.microsoft.com/office/drawing/2014/main" id="{619038CE-F53D-7442-8349-0993DE98A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349500"/>
            <a:ext cx="3744913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FC8059AE-CC95-C0C7-E7A0-CFAA94827E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4800">
                <a:solidFill>
                  <a:srgbClr val="FFFF00"/>
                </a:solidFill>
                <a:latin typeface="Times New Roman" panose="02020603050405020304" pitchFamily="18" charset="0"/>
              </a:rPr>
              <a:t>MRI Special Images</a:t>
            </a:r>
          </a:p>
        </p:txBody>
      </p:sp>
      <p:pic>
        <p:nvPicPr>
          <p:cNvPr id="45059" name="Picture 3">
            <a:extLst>
              <a:ext uri="{FF2B5EF4-FFF2-40B4-BE49-F238E27FC236}">
                <a16:creationId xmlns:a16="http://schemas.microsoft.com/office/drawing/2014/main" id="{9F69E813-6115-B239-F26D-889671F98B35}"/>
              </a:ext>
            </a:extLst>
          </p:cNvPr>
          <p:cNvPicPr>
            <a:picLocks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84313"/>
            <a:ext cx="9144000" cy="3168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45060" name="Group 4">
            <a:extLst>
              <a:ext uri="{FF2B5EF4-FFF2-40B4-BE49-F238E27FC236}">
                <a16:creationId xmlns:a16="http://schemas.microsoft.com/office/drawing/2014/main" id="{9013076B-298D-22D2-36DC-176EED7F16A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8313" y="4797425"/>
          <a:ext cx="8229600" cy="1036320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val="1526881887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847660198"/>
                    </a:ext>
                  </a:extLst>
                </a:gridCol>
              </a:tblGrid>
              <a:tr h="469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Normal Alar Ligament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Ruptured Alar Ligament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5364887"/>
                  </a:ext>
                </a:extLst>
              </a:tr>
              <a:tr h="4683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Normal distance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Larger distance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028656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6050C7F2-BE71-E31A-D432-CB1C6728DA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5084763"/>
            <a:ext cx="8229600" cy="927100"/>
          </a:xfrm>
        </p:spPr>
        <p:txBody>
          <a:bodyPr/>
          <a:lstStyle/>
          <a:p>
            <a:r>
              <a:rPr lang="en-US" altLang="de-DE" sz="2800"/>
              <a:t>Facet</a:t>
            </a:r>
            <a:r>
              <a:rPr lang="de-DE" altLang="de-DE" sz="2800"/>
              <a:t> Joint C1C2 in MRI</a:t>
            </a:r>
          </a:p>
        </p:txBody>
      </p:sp>
      <p:pic>
        <p:nvPicPr>
          <p:cNvPr id="47107" name="Picture 3">
            <a:extLst>
              <a:ext uri="{FF2B5EF4-FFF2-40B4-BE49-F238E27FC236}">
                <a16:creationId xmlns:a16="http://schemas.microsoft.com/office/drawing/2014/main" id="{6EBBA6AB-95B1-C05E-C9C0-3ACA031F8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7" t="25130" r="28386" b="23210"/>
          <a:stretch>
            <a:fillRect/>
          </a:stretch>
        </p:blipFill>
        <p:spPr bwMode="auto">
          <a:xfrm>
            <a:off x="6156325" y="1557338"/>
            <a:ext cx="2865438" cy="345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>
            <a:extLst>
              <a:ext uri="{FF2B5EF4-FFF2-40B4-BE49-F238E27FC236}">
                <a16:creationId xmlns:a16="http://schemas.microsoft.com/office/drawing/2014/main" id="{81726CC1-61EC-7D26-BDED-B272F7B85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1" t="37413" r="28453" b="23221"/>
          <a:stretch>
            <a:fillRect/>
          </a:stretch>
        </p:blipFill>
        <p:spPr bwMode="auto">
          <a:xfrm>
            <a:off x="3348038" y="1557338"/>
            <a:ext cx="2665412" cy="345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9" name="Picture 5">
            <a:extLst>
              <a:ext uri="{FF2B5EF4-FFF2-40B4-BE49-F238E27FC236}">
                <a16:creationId xmlns:a16="http://schemas.microsoft.com/office/drawing/2014/main" id="{FDC0FA6C-62FA-E89A-09AA-CF5509A67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" t="13002" r="11165" b="25250"/>
          <a:stretch>
            <a:fillRect/>
          </a:stretch>
        </p:blipFill>
        <p:spPr bwMode="auto">
          <a:xfrm>
            <a:off x="107950" y="1557338"/>
            <a:ext cx="3044825" cy="345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0" name="AutoShape 6">
            <a:extLst>
              <a:ext uri="{FF2B5EF4-FFF2-40B4-BE49-F238E27FC236}">
                <a16:creationId xmlns:a16="http://schemas.microsoft.com/office/drawing/2014/main" id="{1135F0AE-A87D-0123-0CAA-FBE56CBB6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3284538"/>
            <a:ext cx="288925" cy="142875"/>
          </a:xfrm>
          <a:prstGeom prst="leftArrow">
            <a:avLst>
              <a:gd name="adj1" fmla="val 50000"/>
              <a:gd name="adj2" fmla="val 50556"/>
            </a:avLst>
          </a:prstGeom>
          <a:solidFill>
            <a:srgbClr val="C50951"/>
          </a:solidFill>
          <a:ln w="9525">
            <a:solidFill>
              <a:srgbClr val="C5095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47111" name="AutoShape 7">
            <a:extLst>
              <a:ext uri="{FF2B5EF4-FFF2-40B4-BE49-F238E27FC236}">
                <a16:creationId xmlns:a16="http://schemas.microsoft.com/office/drawing/2014/main" id="{FCFE3CA0-5D53-6BBE-14F7-FB4B22F3E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9788" y="2708275"/>
            <a:ext cx="504825" cy="144463"/>
          </a:xfrm>
          <a:prstGeom prst="leftArrow">
            <a:avLst>
              <a:gd name="adj1" fmla="val 50000"/>
              <a:gd name="adj2" fmla="val 87362"/>
            </a:avLst>
          </a:prstGeom>
          <a:solidFill>
            <a:srgbClr val="E6CAA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47112" name="Rectangle 8">
            <a:extLst>
              <a:ext uri="{FF2B5EF4-FFF2-40B4-BE49-F238E27FC236}">
                <a16:creationId xmlns:a16="http://schemas.microsoft.com/office/drawing/2014/main" id="{6CB8D754-E852-BA4B-206F-0EF77B3F98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88913"/>
            <a:ext cx="8229600" cy="1008062"/>
          </a:xfrm>
        </p:spPr>
        <p:txBody>
          <a:bodyPr/>
          <a:lstStyle/>
          <a:p>
            <a:pPr algn="ctr">
              <a:buFontTx/>
              <a:buNone/>
            </a:pPr>
            <a:r>
              <a:rPr lang="de-DE" altLang="de-DE" sz="4400">
                <a:solidFill>
                  <a:srgbClr val="FFFF00"/>
                </a:solidFill>
                <a:latin typeface="Times New Roman" panose="02020603050405020304" pitchFamily="18" charset="0"/>
              </a:rPr>
              <a:t>Special </a:t>
            </a:r>
            <a:r>
              <a:rPr lang="en-US" altLang="de-DE" sz="4400">
                <a:solidFill>
                  <a:srgbClr val="FFFF00"/>
                </a:solidFill>
                <a:latin typeface="Times New Roman" panose="02020603050405020304" pitchFamily="18" charset="0"/>
              </a:rPr>
              <a:t>Radiological Processes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B97491F3-3066-D887-E6DF-4D46774C73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561975"/>
          </a:xfrm>
        </p:spPr>
        <p:txBody>
          <a:bodyPr/>
          <a:lstStyle/>
          <a:p>
            <a:r>
              <a:rPr lang="de-DE" altLang="de-DE" sz="3600">
                <a:solidFill>
                  <a:srgbClr val="FFFF00"/>
                </a:solidFill>
                <a:latin typeface="Times New Roman" panose="02020603050405020304" pitchFamily="18" charset="0"/>
              </a:rPr>
              <a:t>Dens Axis Fracture and Ligamentous Reaction</a:t>
            </a:r>
          </a:p>
        </p:txBody>
      </p:sp>
      <p:pic>
        <p:nvPicPr>
          <p:cNvPr id="49155" name="Picture 3">
            <a:extLst>
              <a:ext uri="{FF2B5EF4-FFF2-40B4-BE49-F238E27FC236}">
                <a16:creationId xmlns:a16="http://schemas.microsoft.com/office/drawing/2014/main" id="{E443125E-F1E0-26DA-62A3-E869152FF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2" t="22552" r="29169"/>
          <a:stretch>
            <a:fillRect/>
          </a:stretch>
        </p:blipFill>
        <p:spPr bwMode="auto">
          <a:xfrm>
            <a:off x="179388" y="981075"/>
            <a:ext cx="2478087" cy="331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>
            <a:extLst>
              <a:ext uri="{FF2B5EF4-FFF2-40B4-BE49-F238E27FC236}">
                <a16:creationId xmlns:a16="http://schemas.microsoft.com/office/drawing/2014/main" id="{31E4190D-A918-2F20-B8FF-A98E52925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581525"/>
            <a:ext cx="5329237" cy="123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7" name="Picture 5">
            <a:extLst>
              <a:ext uri="{FF2B5EF4-FFF2-40B4-BE49-F238E27FC236}">
                <a16:creationId xmlns:a16="http://schemas.microsoft.com/office/drawing/2014/main" id="{A75AC83B-8180-13F2-A3CF-6E526E411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3" t="16005" r="23027" b="29614"/>
          <a:stretch>
            <a:fillRect/>
          </a:stretch>
        </p:blipFill>
        <p:spPr bwMode="auto">
          <a:xfrm>
            <a:off x="3059113" y="981075"/>
            <a:ext cx="2438400" cy="331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8" name="Text Box 6">
            <a:extLst>
              <a:ext uri="{FF2B5EF4-FFF2-40B4-BE49-F238E27FC236}">
                <a16:creationId xmlns:a16="http://schemas.microsoft.com/office/drawing/2014/main" id="{6DBF1970-759D-EB07-DE9C-EFA10A947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052513"/>
            <a:ext cx="3025775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2000"/>
              <a:t>Complete fracture without ligament rupture </a:t>
            </a:r>
          </a:p>
          <a:p>
            <a:pPr>
              <a:spcBef>
                <a:spcPct val="50000"/>
              </a:spcBef>
            </a:pPr>
            <a:endParaRPr lang="en-US" altLang="de-DE" sz="2000"/>
          </a:p>
          <a:p>
            <a:pPr>
              <a:spcBef>
                <a:spcPct val="50000"/>
              </a:spcBef>
            </a:pPr>
            <a:r>
              <a:rPr lang="en-US" altLang="de-DE" sz="2000"/>
              <a:t>COMPLETE DISLOCATION OF C1 with massive elongation of transverse ligament</a:t>
            </a:r>
          </a:p>
          <a:p>
            <a:pPr>
              <a:spcBef>
                <a:spcPct val="50000"/>
              </a:spcBef>
            </a:pPr>
            <a:endParaRPr lang="en-US" altLang="de-DE" sz="2000"/>
          </a:p>
          <a:p>
            <a:pPr>
              <a:spcBef>
                <a:spcPct val="50000"/>
              </a:spcBef>
            </a:pPr>
            <a:endParaRPr lang="en-US" altLang="de-DE" sz="2000"/>
          </a:p>
          <a:p>
            <a:pPr>
              <a:spcBef>
                <a:spcPct val="50000"/>
              </a:spcBef>
            </a:pPr>
            <a:r>
              <a:rPr lang="en-US" altLang="de-DE" sz="2000"/>
              <a:t>Very rare incidence     the complete rupture of the transverse ligament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1C4671EC-19FE-DAA5-465D-8955715168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4000">
                <a:latin typeface="Times New Roman" panose="02020603050405020304" pitchFamily="18" charset="0"/>
              </a:rPr>
              <a:t>Ligament Rupture between C0and C1</a:t>
            </a:r>
            <a:br>
              <a:rPr lang="en-US" altLang="de-DE" sz="4000">
                <a:latin typeface="Times New Roman" panose="02020603050405020304" pitchFamily="18" charset="0"/>
              </a:rPr>
            </a:br>
            <a:r>
              <a:rPr lang="en-US" altLang="de-DE" sz="4000">
                <a:latin typeface="Times New Roman" panose="02020603050405020304" pitchFamily="18" charset="0"/>
              </a:rPr>
              <a:t>(Functional X-Ray!!)</a:t>
            </a:r>
          </a:p>
        </p:txBody>
      </p:sp>
      <p:pic>
        <p:nvPicPr>
          <p:cNvPr id="51203" name="Picture 3">
            <a:extLst>
              <a:ext uri="{FF2B5EF4-FFF2-40B4-BE49-F238E27FC236}">
                <a16:creationId xmlns:a16="http://schemas.microsoft.com/office/drawing/2014/main" id="{0E773E8E-C081-06A7-DFF2-6A7B8C33555D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1600200"/>
            <a:ext cx="6121400" cy="44958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629BA29C-7CDF-D2F2-CB5C-FEC5514F19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4000"/>
              <a:t> </a:t>
            </a:r>
            <a:r>
              <a:rPr lang="en-US" altLang="de-DE" sz="4000">
                <a:latin typeface="Times New Roman" panose="02020603050405020304" pitchFamily="18" charset="0"/>
              </a:rPr>
              <a:t>Ligament Rupture between C1and C2</a:t>
            </a:r>
            <a:br>
              <a:rPr lang="en-US" altLang="de-DE" sz="4000">
                <a:latin typeface="Times New Roman" panose="02020603050405020304" pitchFamily="18" charset="0"/>
              </a:rPr>
            </a:br>
            <a:r>
              <a:rPr lang="en-US" altLang="de-DE" sz="4000">
                <a:latin typeface="Times New Roman" panose="02020603050405020304" pitchFamily="18" charset="0"/>
              </a:rPr>
              <a:t>(Functional X-Ray!!)</a:t>
            </a:r>
            <a:endParaRPr lang="de-DE" altLang="de-DE" sz="4000">
              <a:latin typeface="Times New Roman" panose="02020603050405020304" pitchFamily="18" charset="0"/>
            </a:endParaRPr>
          </a:p>
        </p:txBody>
      </p:sp>
      <p:pic>
        <p:nvPicPr>
          <p:cNvPr id="52227" name="Picture 3">
            <a:extLst>
              <a:ext uri="{FF2B5EF4-FFF2-40B4-BE49-F238E27FC236}">
                <a16:creationId xmlns:a16="http://schemas.microsoft.com/office/drawing/2014/main" id="{A01395FB-16F9-C6FE-E61E-FD781190D7F5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484313"/>
            <a:ext cx="6481762" cy="449580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E51ECFE2-799A-5158-A6E3-465624E603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52525"/>
          </a:xfrm>
        </p:spPr>
        <p:txBody>
          <a:bodyPr/>
          <a:lstStyle/>
          <a:p>
            <a:r>
              <a:rPr lang="de-DE" altLang="de-DE" sz="5400">
                <a:solidFill>
                  <a:srgbClr val="FFFF00"/>
                </a:solidFill>
                <a:latin typeface="Times New Roman" panose="02020603050405020304" pitchFamily="18" charset="0"/>
              </a:rPr>
              <a:t>Dens axis fracture</a:t>
            </a:r>
          </a:p>
        </p:txBody>
      </p:sp>
      <p:pic>
        <p:nvPicPr>
          <p:cNvPr id="53251" name="Picture 3">
            <a:extLst>
              <a:ext uri="{FF2B5EF4-FFF2-40B4-BE49-F238E27FC236}">
                <a16:creationId xmlns:a16="http://schemas.microsoft.com/office/drawing/2014/main" id="{4ECD1CF6-B9B8-A47C-A54B-ECEA9C3A0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96975"/>
            <a:ext cx="3536950" cy="494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2" name="AutoShape 4">
            <a:extLst>
              <a:ext uri="{FF2B5EF4-FFF2-40B4-BE49-F238E27FC236}">
                <a16:creationId xmlns:a16="http://schemas.microsoft.com/office/drawing/2014/main" id="{2F66DFA0-429D-E08D-E388-5F2D1C43E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2636838"/>
            <a:ext cx="1512888" cy="360362"/>
          </a:xfrm>
          <a:prstGeom prst="rightArrow">
            <a:avLst>
              <a:gd name="adj1" fmla="val 50000"/>
              <a:gd name="adj2" fmla="val 104956"/>
            </a:avLst>
          </a:prstGeom>
          <a:solidFill>
            <a:srgbClr val="C5095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pic>
        <p:nvPicPr>
          <p:cNvPr id="53253" name="Picture 5">
            <a:extLst>
              <a:ext uri="{FF2B5EF4-FFF2-40B4-BE49-F238E27FC236}">
                <a16:creationId xmlns:a16="http://schemas.microsoft.com/office/drawing/2014/main" id="{15E18C2D-319D-CCC8-C178-B435BB61F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2" t="12952" r="11560" b="7841"/>
          <a:stretch>
            <a:fillRect/>
          </a:stretch>
        </p:blipFill>
        <p:spPr bwMode="auto">
          <a:xfrm>
            <a:off x="5435600" y="1196975"/>
            <a:ext cx="3027363" cy="489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C5137B90-22E3-D82E-8248-CCF53D0378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>
                <a:latin typeface="Times New Roman" panose="02020603050405020304" pitchFamily="18" charset="0"/>
              </a:rPr>
              <a:t>Luxation </a:t>
            </a:r>
            <a:r>
              <a:rPr lang="en-US" altLang="de-DE">
                <a:latin typeface="Times New Roman" panose="02020603050405020304" pitchFamily="18" charset="0"/>
              </a:rPr>
              <a:t>by Densfractur</a:t>
            </a:r>
          </a:p>
        </p:txBody>
      </p:sp>
      <p:pic>
        <p:nvPicPr>
          <p:cNvPr id="55299" name="Picture 3">
            <a:extLst>
              <a:ext uri="{FF2B5EF4-FFF2-40B4-BE49-F238E27FC236}">
                <a16:creationId xmlns:a16="http://schemas.microsoft.com/office/drawing/2014/main" id="{B29D85B1-D215-3D7D-32C7-CB1AF20C912C}"/>
              </a:ext>
            </a:extLst>
          </p:cNvPr>
          <p:cNvPicPr>
            <a:picLocks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268413"/>
            <a:ext cx="7129462" cy="4495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19D6E344-61B2-BB65-645F-70242C5E71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>
                <a:latin typeface="Times New Roman" panose="02020603050405020304" pitchFamily="18" charset="0"/>
              </a:rPr>
              <a:t>X- Ray After Operation</a:t>
            </a:r>
          </a:p>
        </p:txBody>
      </p:sp>
      <p:pic>
        <p:nvPicPr>
          <p:cNvPr id="56323" name="Picture 3">
            <a:extLst>
              <a:ext uri="{FF2B5EF4-FFF2-40B4-BE49-F238E27FC236}">
                <a16:creationId xmlns:a16="http://schemas.microsoft.com/office/drawing/2014/main" id="{75363168-DB3C-246D-B262-3D96B19E1456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313" y="1484313"/>
            <a:ext cx="2949575" cy="4537075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E707A6C3-D31C-4E66-22FC-79A85A5E17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4800">
                <a:latin typeface="Times New Roman" panose="02020603050405020304" pitchFamily="18" charset="0"/>
              </a:rPr>
              <a:t>Traumatic Luxation C6/C7</a:t>
            </a:r>
            <a:r>
              <a:rPr lang="en-US" altLang="de-DE"/>
              <a:t> </a:t>
            </a:r>
            <a:endParaRPr lang="de-DE" altLang="de-DE"/>
          </a:p>
        </p:txBody>
      </p:sp>
      <p:pic>
        <p:nvPicPr>
          <p:cNvPr id="57347" name="Picture 3">
            <a:extLst>
              <a:ext uri="{FF2B5EF4-FFF2-40B4-BE49-F238E27FC236}">
                <a16:creationId xmlns:a16="http://schemas.microsoft.com/office/drawing/2014/main" id="{15D2A8A1-98DA-45AC-C9CA-A8F7B78035F8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7675" y="1484313"/>
            <a:ext cx="3168650" cy="44958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63CC1A2F-5273-B8CC-0480-46552E0A33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5400">
                <a:solidFill>
                  <a:srgbClr val="FFFF66"/>
                </a:solidFill>
                <a:latin typeface="Times New Roman" panose="02020603050405020304" pitchFamily="18" charset="0"/>
              </a:rPr>
              <a:t>Worldwide Problem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B90AE40F-B7CA-9323-57F2-44BC9B6539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268413"/>
            <a:ext cx="8229600" cy="49688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de-DE" altLang="de-DE" sz="2800"/>
              <a:t>About 400.000 </a:t>
            </a:r>
            <a:r>
              <a:rPr lang="en-US" altLang="de-DE" sz="2800"/>
              <a:t>accidents</a:t>
            </a:r>
            <a:r>
              <a:rPr lang="de-DE" altLang="de-DE" sz="2800"/>
              <a:t> in Germany with neck injury every year</a:t>
            </a:r>
          </a:p>
          <a:p>
            <a:pPr>
              <a:lnSpc>
                <a:spcPct val="90000"/>
              </a:lnSpc>
            </a:pPr>
            <a:r>
              <a:rPr lang="de-DE" altLang="de-DE" sz="2800"/>
              <a:t>10 % need medical treatment afterwards</a:t>
            </a:r>
          </a:p>
          <a:p>
            <a:pPr>
              <a:lnSpc>
                <a:spcPct val="90000"/>
              </a:lnSpc>
            </a:pPr>
            <a:r>
              <a:rPr lang="de-DE" altLang="de-DE" sz="2800"/>
              <a:t>Very different </a:t>
            </a:r>
            <a:r>
              <a:rPr lang="en-US" altLang="de-DE" sz="2800"/>
              <a:t>symptoms often</a:t>
            </a:r>
            <a:r>
              <a:rPr lang="de-DE" altLang="de-DE" sz="2800"/>
              <a:t> cause </a:t>
            </a:r>
            <a:r>
              <a:rPr lang="en-US" altLang="de-DE" sz="2800"/>
              <a:t>physicians</a:t>
            </a:r>
            <a:r>
              <a:rPr lang="de-DE" altLang="de-DE" sz="2800"/>
              <a:t> to </a:t>
            </a:r>
            <a:r>
              <a:rPr lang="en-US" altLang="de-DE" sz="2800"/>
              <a:t>suspect</a:t>
            </a:r>
            <a:r>
              <a:rPr lang="de-DE" altLang="de-DE" sz="2800"/>
              <a:t> psychlogical </a:t>
            </a:r>
            <a:r>
              <a:rPr lang="en-US" altLang="de-DE" sz="2800"/>
              <a:t>problems</a:t>
            </a:r>
            <a:r>
              <a:rPr lang="de-DE" altLang="de-DE" sz="2800"/>
              <a:t> or the </a:t>
            </a:r>
            <a:r>
              <a:rPr lang="en-US" altLang="de-DE" sz="2800"/>
              <a:t>patients trying</a:t>
            </a:r>
            <a:r>
              <a:rPr lang="de-DE" altLang="de-DE" sz="2800"/>
              <a:t> to get money from insurances</a:t>
            </a:r>
          </a:p>
          <a:p>
            <a:pPr>
              <a:lnSpc>
                <a:spcPct val="90000"/>
              </a:lnSpc>
            </a:pPr>
            <a:r>
              <a:rPr lang="de-DE" altLang="de-DE" sz="2800"/>
              <a:t>Most physicians do </a:t>
            </a:r>
            <a:r>
              <a:rPr lang="en-US" altLang="de-DE" sz="2800"/>
              <a:t>not</a:t>
            </a:r>
            <a:r>
              <a:rPr lang="de-DE" altLang="de-DE" sz="2800"/>
              <a:t> </a:t>
            </a:r>
            <a:r>
              <a:rPr lang="en-US" altLang="de-DE" sz="2800"/>
              <a:t>have</a:t>
            </a:r>
            <a:r>
              <a:rPr lang="de-DE" altLang="de-DE" sz="2800"/>
              <a:t> </a:t>
            </a:r>
            <a:r>
              <a:rPr lang="en-US" altLang="de-DE" sz="2800"/>
              <a:t>any</a:t>
            </a:r>
            <a:r>
              <a:rPr lang="de-DE" altLang="de-DE" sz="2800"/>
              <a:t> </a:t>
            </a:r>
            <a:r>
              <a:rPr lang="en-US" altLang="de-DE" sz="2800"/>
              <a:t>knowledge about instability in upper cervical joint and cervico-encephal symptoms</a:t>
            </a:r>
          </a:p>
          <a:p>
            <a:pPr>
              <a:lnSpc>
                <a:spcPct val="90000"/>
              </a:lnSpc>
            </a:pPr>
            <a:r>
              <a:rPr lang="en-US" altLang="de-DE" sz="2800"/>
              <a:t>In non-functional x-ray or MRI there are no traumatic signs visible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F8A960A1-4A1A-AA26-9EDD-E94D26FA0D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792162"/>
          </a:xfrm>
        </p:spPr>
        <p:txBody>
          <a:bodyPr/>
          <a:lstStyle/>
          <a:p>
            <a:r>
              <a:rPr lang="de-DE" altLang="de-DE" sz="4800">
                <a:solidFill>
                  <a:srgbClr val="FFFF00"/>
                </a:solidFill>
                <a:latin typeface="Times New Roman" panose="02020603050405020304" pitchFamily="18" charset="0"/>
              </a:rPr>
              <a:t>Posttraumatic injuries</a:t>
            </a:r>
            <a:r>
              <a:rPr lang="de-DE" altLang="de-DE" sz="4000"/>
              <a:t> </a:t>
            </a:r>
          </a:p>
        </p:txBody>
      </p:sp>
      <p:pic>
        <p:nvPicPr>
          <p:cNvPr id="59395" name="Picture 3">
            <a:extLst>
              <a:ext uri="{FF2B5EF4-FFF2-40B4-BE49-F238E27FC236}">
                <a16:creationId xmlns:a16="http://schemas.microsoft.com/office/drawing/2014/main" id="{429E3A9C-BF48-650E-AF49-743C53E0E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1" t="13142" r="11861" b="10530"/>
          <a:stretch>
            <a:fillRect/>
          </a:stretch>
        </p:blipFill>
        <p:spPr bwMode="auto">
          <a:xfrm>
            <a:off x="5292725" y="1125538"/>
            <a:ext cx="3094038" cy="482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6" name="Picture 4">
            <a:extLst>
              <a:ext uri="{FF2B5EF4-FFF2-40B4-BE49-F238E27FC236}">
                <a16:creationId xmlns:a16="http://schemas.microsoft.com/office/drawing/2014/main" id="{10FD0025-15D0-9421-3AF0-9C065AF0F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8" t="12314" r="10535" b="10753"/>
          <a:stretch>
            <a:fillRect/>
          </a:stretch>
        </p:blipFill>
        <p:spPr bwMode="auto">
          <a:xfrm>
            <a:off x="684213" y="1125538"/>
            <a:ext cx="3527425" cy="482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7" name="AutoShape 5">
            <a:extLst>
              <a:ext uri="{FF2B5EF4-FFF2-40B4-BE49-F238E27FC236}">
                <a16:creationId xmlns:a16="http://schemas.microsoft.com/office/drawing/2014/main" id="{5B10D8DC-B523-EE2F-A503-4584C6AEB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4149725"/>
            <a:ext cx="431800" cy="288925"/>
          </a:xfrm>
          <a:prstGeom prst="leftArrow">
            <a:avLst>
              <a:gd name="adj1" fmla="val 50000"/>
              <a:gd name="adj2" fmla="val 37363"/>
            </a:avLst>
          </a:prstGeom>
          <a:solidFill>
            <a:srgbClr val="C5095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59398" name="Rectangle 6">
            <a:extLst>
              <a:ext uri="{FF2B5EF4-FFF2-40B4-BE49-F238E27FC236}">
                <a16:creationId xmlns:a16="http://schemas.microsoft.com/office/drawing/2014/main" id="{B131F41E-50F3-8F8F-9C07-83E8D3D76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5300663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/>
              <a:t>disc herniation</a:t>
            </a:r>
          </a:p>
        </p:txBody>
      </p:sp>
      <p:sp>
        <p:nvSpPr>
          <p:cNvPr id="59399" name="Rectangle 7">
            <a:extLst>
              <a:ext uri="{FF2B5EF4-FFF2-40B4-BE49-F238E27FC236}">
                <a16:creationId xmlns:a16="http://schemas.microsoft.com/office/drawing/2014/main" id="{AE872456-3BAE-8A22-3AB3-46B818FE4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5157788"/>
            <a:ext cx="21891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/>
              <a:t>posttraumatic meylomalacia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1CD34EC5-1646-824D-0E9D-59C8B9BA9B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435975" cy="1831975"/>
          </a:xfrm>
        </p:spPr>
        <p:txBody>
          <a:bodyPr/>
          <a:lstStyle/>
          <a:p>
            <a:r>
              <a:rPr lang="de-DE" altLang="de-DE" sz="4000">
                <a:solidFill>
                  <a:srgbClr val="FFFF00"/>
                </a:solidFill>
                <a:latin typeface="Times New Roman" panose="02020603050405020304" pitchFamily="18" charset="0"/>
              </a:rPr>
              <a:t>Infiltration </a:t>
            </a:r>
            <a:r>
              <a:rPr lang="en-US" altLang="de-DE" sz="4000">
                <a:solidFill>
                  <a:srgbClr val="FFFF00"/>
                </a:solidFill>
                <a:latin typeface="Times New Roman" panose="02020603050405020304" pitchFamily="18" charset="0"/>
              </a:rPr>
              <a:t>Test of</a:t>
            </a:r>
            <a:r>
              <a:rPr lang="de-DE" altLang="de-DE" sz="4000">
                <a:solidFill>
                  <a:srgbClr val="FFFF00"/>
                </a:solidFill>
                <a:latin typeface="Times New Roman" panose="02020603050405020304" pitchFamily="18" charset="0"/>
              </a:rPr>
              <a:t> C0/C1/C2 under </a:t>
            </a:r>
            <a:r>
              <a:rPr lang="en-US" altLang="de-DE" sz="4000">
                <a:solidFill>
                  <a:srgbClr val="FFFF00"/>
                </a:solidFill>
                <a:latin typeface="Times New Roman" panose="02020603050405020304" pitchFamily="18" charset="0"/>
              </a:rPr>
              <a:t>Fluoroscopy ( C-arm )</a:t>
            </a:r>
            <a:br>
              <a:rPr lang="en-US" altLang="de-DE" sz="4000">
                <a:solidFill>
                  <a:srgbClr val="FFFF00"/>
                </a:solidFill>
                <a:latin typeface="Times New Roman" panose="02020603050405020304" pitchFamily="18" charset="0"/>
              </a:rPr>
            </a:br>
            <a:endParaRPr lang="en-US" altLang="de-DE" sz="4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D54FA87D-F2CD-5183-5956-4CD54E9E0E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16013" y="2060575"/>
            <a:ext cx="7200900" cy="4035425"/>
          </a:xfrm>
        </p:spPr>
        <p:txBody>
          <a:bodyPr/>
          <a:lstStyle/>
          <a:p>
            <a:pPr>
              <a:buFontTx/>
              <a:buNone/>
            </a:pPr>
            <a:endParaRPr lang="de-DE" altLang="de-DE"/>
          </a:p>
        </p:txBody>
      </p:sp>
      <p:pic>
        <p:nvPicPr>
          <p:cNvPr id="61444" name="Picture 4">
            <a:extLst>
              <a:ext uri="{FF2B5EF4-FFF2-40B4-BE49-F238E27FC236}">
                <a16:creationId xmlns:a16="http://schemas.microsoft.com/office/drawing/2014/main" id="{F362479B-0F6D-5B46-55B6-18C1B7120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557338"/>
            <a:ext cx="7488238" cy="461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7743ACC2-6C03-92D0-6EEB-A889FED8F6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374063" cy="1944687"/>
          </a:xfrm>
        </p:spPr>
        <p:txBody>
          <a:bodyPr/>
          <a:lstStyle/>
          <a:p>
            <a:r>
              <a:rPr lang="de-DE" altLang="de-DE" sz="4000">
                <a:solidFill>
                  <a:srgbClr val="FFFF00"/>
                </a:solidFill>
                <a:latin typeface="Times New Roman" panose="02020603050405020304" pitchFamily="18" charset="0"/>
              </a:rPr>
              <a:t>Infiltration Test of C0/C1/C2 under </a:t>
            </a:r>
            <a:r>
              <a:rPr lang="en-US" altLang="de-DE" sz="4000">
                <a:solidFill>
                  <a:srgbClr val="FFFF00"/>
                </a:solidFill>
                <a:latin typeface="Times New Roman" panose="02020603050405020304" pitchFamily="18" charset="0"/>
              </a:rPr>
              <a:t>fluoroscopy ( C-arm )</a:t>
            </a:r>
            <a:br>
              <a:rPr lang="en-US" altLang="de-DE" sz="4000">
                <a:solidFill>
                  <a:srgbClr val="FFFF00"/>
                </a:solidFill>
                <a:latin typeface="Times New Roman" panose="02020603050405020304" pitchFamily="18" charset="0"/>
              </a:rPr>
            </a:br>
            <a:endParaRPr lang="en-US" altLang="de-DE" sz="4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3491" name="Picture 3">
            <a:extLst>
              <a:ext uri="{FF2B5EF4-FFF2-40B4-BE49-F238E27FC236}">
                <a16:creationId xmlns:a16="http://schemas.microsoft.com/office/drawing/2014/main" id="{38235D1B-6916-1F36-28D1-0E17A4C01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00213"/>
            <a:ext cx="3954462" cy="453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2" name="Picture 4">
            <a:extLst>
              <a:ext uri="{FF2B5EF4-FFF2-40B4-BE49-F238E27FC236}">
                <a16:creationId xmlns:a16="http://schemas.microsoft.com/office/drawing/2014/main" id="{6BEE498D-EA7C-7AB6-CE9E-BB70D87DD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628775"/>
            <a:ext cx="3659187" cy="46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4285AF84-094D-19FF-6AE2-6A8BB2D6AE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792163"/>
          </a:xfrm>
        </p:spPr>
        <p:txBody>
          <a:bodyPr/>
          <a:lstStyle/>
          <a:p>
            <a:r>
              <a:rPr lang="de-DE" altLang="de-DE" sz="4000">
                <a:solidFill>
                  <a:srgbClr val="FFFF66"/>
                </a:solidFill>
                <a:latin typeface="Times New Roman" panose="02020603050405020304" pitchFamily="18" charset="0"/>
              </a:rPr>
              <a:t>Optional Halo Fixation for One Week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6657E75C-8D4A-5555-0C43-4C54F6107CB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de-DE"/>
              <a:t>External stabilization by using halo fixation</a:t>
            </a:r>
          </a:p>
          <a:p>
            <a:r>
              <a:rPr lang="en-US" altLang="de-DE"/>
              <a:t>Checking the change of symptoms during one week </a:t>
            </a:r>
          </a:p>
        </p:txBody>
      </p:sp>
      <p:graphicFrame>
        <p:nvGraphicFramePr>
          <p:cNvPr id="65540" name="Object 4">
            <a:extLst>
              <a:ext uri="{FF2B5EF4-FFF2-40B4-BE49-F238E27FC236}">
                <a16:creationId xmlns:a16="http://schemas.microsoft.com/office/drawing/2014/main" id="{9EFBBF10-C028-5555-EFC1-2ED11B32D54C}"/>
              </a:ext>
            </a:extLst>
          </p:cNvPr>
          <p:cNvGraphicFramePr>
            <a:graphicFrameLocks noChangeAspect="1"/>
          </p:cNvGraphicFramePr>
          <p:nvPr>
            <p:ph sz="half" idx="2"/>
          </p:nvPr>
        </p:nvGraphicFramePr>
        <p:xfrm>
          <a:off x="4932363" y="1412875"/>
          <a:ext cx="3417887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15174603" imgH="19961905" progId="PhotoshopElements.Image.2">
                  <p:embed/>
                </p:oleObj>
              </mc:Choice>
              <mc:Fallback>
                <p:oleObj name="Image" r:id="rId3" imgW="15174603" imgH="19961905" progId="PhotoshopElements.Image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1412875"/>
                        <a:ext cx="3417887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1682BA0C-2160-6F62-4B4E-B60FB432D7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8000">
                <a:solidFill>
                  <a:srgbClr val="FFFF66"/>
                </a:solidFill>
                <a:latin typeface="Times New Roman" panose="02020603050405020304" pitchFamily="18" charset="0"/>
              </a:rPr>
              <a:t>Treatment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1F7B8A08-0B20-F241-0141-10B39203E19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916113"/>
            <a:ext cx="4038600" cy="4495800"/>
          </a:xfrm>
        </p:spPr>
        <p:txBody>
          <a:bodyPr/>
          <a:lstStyle/>
          <a:p>
            <a:pPr algn="ctr">
              <a:buFontTx/>
              <a:buNone/>
            </a:pPr>
            <a:r>
              <a:rPr lang="de-DE" altLang="de-DE" sz="6600"/>
              <a:t>Surgical</a:t>
            </a:r>
          </a:p>
          <a:p>
            <a:r>
              <a:rPr lang="en-US" altLang="de-DE" sz="3600"/>
              <a:t>Stabilization operation of upper cervical joint</a:t>
            </a:r>
          </a:p>
        </p:txBody>
      </p:sp>
      <p:sp>
        <p:nvSpPr>
          <p:cNvPr id="67588" name="Rectangle 4">
            <a:extLst>
              <a:ext uri="{FF2B5EF4-FFF2-40B4-BE49-F238E27FC236}">
                <a16:creationId xmlns:a16="http://schemas.microsoft.com/office/drawing/2014/main" id="{2D04BC52-A0EB-C1F8-E606-AB1625B68D0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356100" y="1989138"/>
            <a:ext cx="4608513" cy="44958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de-DE" sz="6000"/>
              <a:t>Non-Surgical</a:t>
            </a:r>
          </a:p>
          <a:p>
            <a:r>
              <a:rPr lang="de-DE" altLang="de-DE"/>
              <a:t>Physiotherapy??</a:t>
            </a:r>
          </a:p>
          <a:p>
            <a:r>
              <a:rPr lang="de-DE" altLang="de-DE"/>
              <a:t>Radiofrequency therapy</a:t>
            </a:r>
          </a:p>
          <a:p>
            <a:r>
              <a:rPr lang="de-DE" altLang="de-DE"/>
              <a:t>Magnet-</a:t>
            </a:r>
            <a:r>
              <a:rPr lang="en-US" altLang="de-DE"/>
              <a:t>wave</a:t>
            </a:r>
            <a:r>
              <a:rPr lang="de-DE" altLang="de-DE"/>
              <a:t> </a:t>
            </a:r>
            <a:r>
              <a:rPr lang="en-US" altLang="de-DE"/>
              <a:t>therapy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7AEFB4B5-9E23-7AEA-448D-39F402B5DB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404813"/>
            <a:ext cx="8229600" cy="1646237"/>
          </a:xfrm>
        </p:spPr>
        <p:txBody>
          <a:bodyPr/>
          <a:lstStyle/>
          <a:p>
            <a:r>
              <a:rPr lang="en-GB" altLang="de-DE" sz="6000" b="1">
                <a:solidFill>
                  <a:srgbClr val="FFFF66"/>
                </a:solidFill>
                <a:latin typeface="Times New Roman" panose="02020603050405020304" pitchFamily="18" charset="0"/>
              </a:rPr>
              <a:t>Aim of The Operation</a:t>
            </a:r>
            <a:br>
              <a:rPr lang="sv-SE" altLang="de-DE" sz="6000" b="1">
                <a:latin typeface="Times New Roman" panose="02020603050405020304" pitchFamily="18" charset="0"/>
              </a:rPr>
            </a:br>
            <a:endParaRPr lang="de-DE" altLang="de-DE" sz="6000" b="1">
              <a:latin typeface="Times New Roman" panose="02020603050405020304" pitchFamily="18" charset="0"/>
            </a:endParaRP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6023A176-1BA7-EA0A-4259-57D00DDC08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de-DE" altLang="de-DE"/>
          </a:p>
          <a:p>
            <a:pPr>
              <a:buFontTx/>
              <a:buNone/>
            </a:pPr>
            <a:endParaRPr lang="de-DE" altLang="de-DE"/>
          </a:p>
          <a:p>
            <a:pPr>
              <a:buFontTx/>
              <a:buNone/>
            </a:pPr>
            <a:endParaRPr lang="de-DE" altLang="de-DE"/>
          </a:p>
        </p:txBody>
      </p:sp>
      <p:sp>
        <p:nvSpPr>
          <p:cNvPr id="69636" name="Line 4">
            <a:extLst>
              <a:ext uri="{FF2B5EF4-FFF2-40B4-BE49-F238E27FC236}">
                <a16:creationId xmlns:a16="http://schemas.microsoft.com/office/drawing/2014/main" id="{E395266E-98D3-8F1E-AA81-F10AA52B8C6B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3438" y="17002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69637" name="AutoShape 5">
            <a:extLst>
              <a:ext uri="{FF2B5EF4-FFF2-40B4-BE49-F238E27FC236}">
                <a16:creationId xmlns:a16="http://schemas.microsoft.com/office/drawing/2014/main" id="{26D017D1-7E45-8FA8-E993-28D779C3C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1484313"/>
            <a:ext cx="485775" cy="976312"/>
          </a:xfrm>
          <a:prstGeom prst="down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69638" name="Text Box 6">
            <a:extLst>
              <a:ext uri="{FF2B5EF4-FFF2-40B4-BE49-F238E27FC236}">
                <a16:creationId xmlns:a16="http://schemas.microsoft.com/office/drawing/2014/main" id="{8A31BBB3-34BE-97D6-585D-A6C3567BF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4988" y="3706813"/>
            <a:ext cx="43767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altLang="de-DE"/>
          </a:p>
        </p:txBody>
      </p:sp>
      <p:sp>
        <p:nvSpPr>
          <p:cNvPr id="69639" name="Text Box 7">
            <a:extLst>
              <a:ext uri="{FF2B5EF4-FFF2-40B4-BE49-F238E27FC236}">
                <a16:creationId xmlns:a16="http://schemas.microsoft.com/office/drawing/2014/main" id="{8A018647-5AEE-7900-3A73-6D3AEC6E8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924175"/>
            <a:ext cx="79200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de-DE" altLang="de-DE"/>
          </a:p>
        </p:txBody>
      </p:sp>
      <p:sp>
        <p:nvSpPr>
          <p:cNvPr id="69640" name="Text Box 8">
            <a:extLst>
              <a:ext uri="{FF2B5EF4-FFF2-40B4-BE49-F238E27FC236}">
                <a16:creationId xmlns:a16="http://schemas.microsoft.com/office/drawing/2014/main" id="{ED3DA4C4-7B32-176B-E626-3D5672953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492375"/>
            <a:ext cx="7632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4000"/>
              <a:t>Stabilisation </a:t>
            </a:r>
            <a:r>
              <a:rPr lang="en-US" altLang="de-DE" sz="4000"/>
              <a:t>between</a:t>
            </a:r>
            <a:r>
              <a:rPr lang="de-DE" altLang="de-DE" sz="4000"/>
              <a:t> C0/C1C/2</a:t>
            </a:r>
          </a:p>
        </p:txBody>
      </p:sp>
      <p:sp>
        <p:nvSpPr>
          <p:cNvPr id="69641" name="AutoShape 9">
            <a:extLst>
              <a:ext uri="{FF2B5EF4-FFF2-40B4-BE49-F238E27FC236}">
                <a16:creationId xmlns:a16="http://schemas.microsoft.com/office/drawing/2014/main" id="{BD4742F7-1882-EBB3-14E9-EB60D2C4D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3213100"/>
            <a:ext cx="504825" cy="1079500"/>
          </a:xfrm>
          <a:prstGeom prst="downArrow">
            <a:avLst>
              <a:gd name="adj1" fmla="val 50000"/>
              <a:gd name="adj2" fmla="val 5345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69642" name="Text Box 10">
            <a:extLst>
              <a:ext uri="{FF2B5EF4-FFF2-40B4-BE49-F238E27FC236}">
                <a16:creationId xmlns:a16="http://schemas.microsoft.com/office/drawing/2014/main" id="{F4CE4918-4FB2-885F-C648-E365C740C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508500"/>
            <a:ext cx="8964612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de-DE" sz="4000"/>
              <a:t>Stopping the sending of</a:t>
            </a:r>
            <a:br>
              <a:rPr lang="en-US" altLang="de-DE" sz="4000"/>
            </a:br>
            <a:r>
              <a:rPr lang="en-US" altLang="de-DE" sz="4000"/>
              <a:t>wrong impulses to brainstem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96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9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9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0" grpId="0"/>
      <p:bldP spid="6964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44FCC0E7-27FE-2BA0-E85E-6C25C21834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92150"/>
            <a:ext cx="8229600" cy="679450"/>
          </a:xfrm>
        </p:spPr>
        <p:txBody>
          <a:bodyPr/>
          <a:lstStyle/>
          <a:p>
            <a:r>
              <a:rPr lang="en-GB" altLang="de-DE" sz="4800" b="1">
                <a:solidFill>
                  <a:srgbClr val="FFFF66"/>
                </a:solidFill>
                <a:latin typeface="Times New Roman" panose="02020603050405020304" pitchFamily="18" charset="0"/>
              </a:rPr>
              <a:t>Technique of the operation</a:t>
            </a:r>
            <a:br>
              <a:rPr lang="sv-SE" altLang="de-DE" sz="4000" b="1"/>
            </a:br>
            <a:endParaRPr lang="de-DE" altLang="de-DE" sz="4000" b="1"/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C92F420B-7566-5803-762D-5B12440E159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2746375" cy="4495800"/>
          </a:xfrm>
        </p:spPr>
        <p:txBody>
          <a:bodyPr/>
          <a:lstStyle/>
          <a:p>
            <a:endParaRPr lang="de-DE" altLang="de-DE" sz="2800"/>
          </a:p>
          <a:p>
            <a:endParaRPr lang="de-DE" altLang="de-DE" sz="2800"/>
          </a:p>
          <a:p>
            <a:endParaRPr lang="de-DE" altLang="de-DE" sz="2800"/>
          </a:p>
          <a:p>
            <a:r>
              <a:rPr lang="de-DE" altLang="de-DE"/>
              <a:t>Positioning</a:t>
            </a:r>
          </a:p>
        </p:txBody>
      </p:sp>
      <p:pic>
        <p:nvPicPr>
          <p:cNvPr id="71684" name="Picture 4">
            <a:extLst>
              <a:ext uri="{FF2B5EF4-FFF2-40B4-BE49-F238E27FC236}">
                <a16:creationId xmlns:a16="http://schemas.microsoft.com/office/drawing/2014/main" id="{35839EDD-7E46-DE58-85F1-53A2AA6350F2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2138" y="1549400"/>
            <a:ext cx="5554662" cy="416560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B91CCE8F-FC1B-6F08-4E37-00A6334246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Operation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8A26EA57-9E6F-B3F5-0979-11202C2E841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de-DE" sz="2800"/>
              <a:t>Incision line</a:t>
            </a:r>
          </a:p>
        </p:txBody>
      </p:sp>
      <p:sp>
        <p:nvSpPr>
          <p:cNvPr id="73732" name="Rectangle 4">
            <a:extLst>
              <a:ext uri="{FF2B5EF4-FFF2-40B4-BE49-F238E27FC236}">
                <a16:creationId xmlns:a16="http://schemas.microsoft.com/office/drawing/2014/main" id="{317A3337-8D3F-9E27-E921-4853EF7F1B3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de-DE" altLang="de-DE" sz="2800"/>
              <a:t>Operation </a:t>
            </a:r>
            <a:r>
              <a:rPr lang="en-US" altLang="de-DE" sz="2800"/>
              <a:t>Approach</a:t>
            </a:r>
          </a:p>
        </p:txBody>
      </p:sp>
      <p:pic>
        <p:nvPicPr>
          <p:cNvPr id="73733" name="Picture 5">
            <a:extLst>
              <a:ext uri="{FF2B5EF4-FFF2-40B4-BE49-F238E27FC236}">
                <a16:creationId xmlns:a16="http://schemas.microsoft.com/office/drawing/2014/main" id="{4198DFFD-88F4-CF17-85EF-060FB72C2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924175"/>
            <a:ext cx="4086225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>
            <a:extLst>
              <a:ext uri="{FF2B5EF4-FFF2-40B4-BE49-F238E27FC236}">
                <a16:creationId xmlns:a16="http://schemas.microsoft.com/office/drawing/2014/main" id="{B0B5E4E0-BA4B-FF8D-3A3C-CF67C3FA8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924175"/>
            <a:ext cx="4105275" cy="301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4" name="Group 2">
            <a:extLst>
              <a:ext uri="{FF2B5EF4-FFF2-40B4-BE49-F238E27FC236}">
                <a16:creationId xmlns:a16="http://schemas.microsoft.com/office/drawing/2014/main" id="{8A273064-91EE-8F18-53E2-BD81DB468C8B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228600"/>
            <a:ext cx="8915400" cy="457200"/>
            <a:chOff x="144" y="144"/>
            <a:chExt cx="5616" cy="288"/>
          </a:xfrm>
        </p:grpSpPr>
        <p:sp>
          <p:nvSpPr>
            <p:cNvPr id="74755" name="Text Box 3">
              <a:extLst>
                <a:ext uri="{FF2B5EF4-FFF2-40B4-BE49-F238E27FC236}">
                  <a16:creationId xmlns:a16="http://schemas.microsoft.com/office/drawing/2014/main" id="{23A0AAB9-A180-64DE-DAE2-B3E12DF526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" y="144"/>
              <a:ext cx="56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de-DE" sz="2400">
                  <a:solidFill>
                    <a:srgbClr val="FFFF99"/>
                  </a:solidFill>
                </a:rPr>
                <a:t>Pathological movement C0-C1-C2	</a:t>
              </a:r>
              <a:r>
                <a:rPr lang="de-DE" altLang="de-DE" sz="2400">
                  <a:solidFill>
                    <a:srgbClr val="FFFF99"/>
                  </a:solidFill>
                </a:rPr>
                <a:t>	      A. Montazem</a:t>
              </a:r>
            </a:p>
          </p:txBody>
        </p:sp>
        <p:sp>
          <p:nvSpPr>
            <p:cNvPr id="74756" name="Line 4">
              <a:extLst>
                <a:ext uri="{FF2B5EF4-FFF2-40B4-BE49-F238E27FC236}">
                  <a16:creationId xmlns:a16="http://schemas.microsoft.com/office/drawing/2014/main" id="{9C20F9CE-5E96-41BC-EBE7-F31B4404A2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432"/>
              <a:ext cx="528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pic>
        <p:nvPicPr>
          <p:cNvPr id="4" name="Movement">
            <a:hlinkClick r:id="" action="ppaction://media"/>
            <a:extLst>
              <a:ext uri="{FF2B5EF4-FFF2-40B4-BE49-F238E27FC236}">
                <a16:creationId xmlns:a16="http://schemas.microsoft.com/office/drawing/2014/main" id="{4C1DA366-D178-45D5-8695-B840BB07A6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0001" y="952501"/>
            <a:ext cx="6603998" cy="4952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513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4C3C68F8-656F-5975-96FD-D9CEB45CE6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>
                <a:solidFill>
                  <a:srgbClr val="FFFF66"/>
                </a:solidFill>
                <a:latin typeface="Times New Roman" panose="02020603050405020304" pitchFamily="18" charset="0"/>
              </a:rPr>
              <a:t>X-ray control after operation</a:t>
            </a:r>
          </a:p>
        </p:txBody>
      </p:sp>
      <p:pic>
        <p:nvPicPr>
          <p:cNvPr id="75779" name="Picture 3">
            <a:extLst>
              <a:ext uri="{FF2B5EF4-FFF2-40B4-BE49-F238E27FC236}">
                <a16:creationId xmlns:a16="http://schemas.microsoft.com/office/drawing/2014/main" id="{5DBF61FB-B86F-A032-49CA-E199880CB890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1600200"/>
            <a:ext cx="3889375" cy="4495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5780" name="Picture 4">
            <a:extLst>
              <a:ext uri="{FF2B5EF4-FFF2-40B4-BE49-F238E27FC236}">
                <a16:creationId xmlns:a16="http://schemas.microsoft.com/office/drawing/2014/main" id="{82B641FD-8BEB-ECF6-424D-24627A5A6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57338"/>
            <a:ext cx="4383088" cy="445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77C82D39-0323-82AF-F54B-74FFD7A15C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125538"/>
            <a:ext cx="8229600" cy="1008062"/>
          </a:xfrm>
        </p:spPr>
        <p:txBody>
          <a:bodyPr/>
          <a:lstStyle/>
          <a:p>
            <a:r>
              <a:rPr lang="de-DE" altLang="de-DE" sz="4800">
                <a:solidFill>
                  <a:srgbClr val="FFFF66"/>
                </a:solidFill>
                <a:latin typeface="Times New Roman" panose="02020603050405020304" pitchFamily="18" charset="0"/>
              </a:rPr>
              <a:t>Indication for Treatment</a:t>
            </a:r>
            <a:br>
              <a:rPr lang="de-DE" altLang="de-DE" sz="4000">
                <a:latin typeface="Times New Roman" panose="02020603050405020304" pitchFamily="18" charset="0"/>
              </a:rPr>
            </a:br>
            <a:endParaRPr lang="de-DE" altLang="de-DE" sz="4000">
              <a:latin typeface="Times New Roman" panose="02020603050405020304" pitchFamily="18" charset="0"/>
            </a:endParaRP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DCDFDB7A-6090-7A85-8849-9EBB7A06CE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2420938"/>
            <a:ext cx="8229600" cy="2765425"/>
          </a:xfrm>
        </p:spPr>
        <p:txBody>
          <a:bodyPr/>
          <a:lstStyle/>
          <a:p>
            <a:pPr>
              <a:buFontTx/>
              <a:buNone/>
            </a:pPr>
            <a:r>
              <a:rPr lang="de-DE" altLang="de-DE" sz="3600">
                <a:latin typeface="Times New Roman" panose="02020603050405020304" pitchFamily="18" charset="0"/>
              </a:rPr>
              <a:t>Prior to indication for surgery</a:t>
            </a:r>
          </a:p>
          <a:p>
            <a:pPr>
              <a:buFontTx/>
              <a:buNone/>
            </a:pPr>
            <a:r>
              <a:rPr lang="de-DE" altLang="de-DE" sz="3600">
                <a:latin typeface="Times New Roman" panose="02020603050405020304" pitchFamily="18" charset="0"/>
              </a:rPr>
              <a:t>(</a:t>
            </a:r>
            <a:r>
              <a:rPr lang="en-US" altLang="de-DE" sz="3600">
                <a:latin typeface="Times New Roman" panose="02020603050405020304" pitchFamily="18" charset="0"/>
              </a:rPr>
              <a:t>or non surgical treatment) it is necessary </a:t>
            </a:r>
          </a:p>
          <a:p>
            <a:pPr>
              <a:buFontTx/>
              <a:buNone/>
            </a:pPr>
            <a:r>
              <a:rPr lang="en-US" altLang="de-DE" sz="3600">
                <a:latin typeface="Times New Roman" panose="02020603050405020304" pitchFamily="18" charset="0"/>
              </a:rPr>
              <a:t>to make an accurate</a:t>
            </a:r>
            <a:r>
              <a:rPr lang="de-DE" altLang="de-DE" sz="3600">
                <a:latin typeface="Times New Roman" panose="02020603050405020304" pitchFamily="18" charset="0"/>
              </a:rPr>
              <a:t> diagnosis</a:t>
            </a:r>
          </a:p>
          <a:p>
            <a:pPr>
              <a:buFontTx/>
              <a:buNone/>
            </a:pPr>
            <a:endParaRPr lang="de-DE" altLang="de-DE" sz="36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62643DCD-2977-E2D1-D6DB-B1FBD83F81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2159000"/>
          </a:xfrm>
        </p:spPr>
        <p:txBody>
          <a:bodyPr/>
          <a:lstStyle/>
          <a:p>
            <a:r>
              <a:rPr lang="en-US" altLang="de-DE" sz="4800">
                <a:latin typeface="Times New Roman" panose="02020603050405020304" pitchFamily="18" charset="0"/>
              </a:rPr>
              <a:t>Op.Positioning for Ventral Approach on Middle Part of Cervical Spine</a:t>
            </a:r>
          </a:p>
        </p:txBody>
      </p:sp>
      <p:pic>
        <p:nvPicPr>
          <p:cNvPr id="77827" name="Picture 3">
            <a:extLst>
              <a:ext uri="{FF2B5EF4-FFF2-40B4-BE49-F238E27FC236}">
                <a16:creationId xmlns:a16="http://schemas.microsoft.com/office/drawing/2014/main" id="{050DDA00-11CD-4DD8-EF92-A3D108D2E5E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924175"/>
            <a:ext cx="4038600" cy="2692400"/>
          </a:xfrm>
        </p:spPr>
      </p:pic>
      <p:pic>
        <p:nvPicPr>
          <p:cNvPr id="77828" name="Picture 4">
            <a:extLst>
              <a:ext uri="{FF2B5EF4-FFF2-40B4-BE49-F238E27FC236}">
                <a16:creationId xmlns:a16="http://schemas.microsoft.com/office/drawing/2014/main" id="{19A4F9A1-17FB-85D6-E8E5-0FB633C4178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997200"/>
            <a:ext cx="4032250" cy="2611438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044F23AA-95F4-13B0-FF85-E28FBDB2C1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6000">
                <a:latin typeface="Times New Roman" panose="02020603050405020304" pitchFamily="18" charset="0"/>
              </a:rPr>
              <a:t>High Speed Drill</a:t>
            </a:r>
          </a:p>
        </p:txBody>
      </p:sp>
      <p:pic>
        <p:nvPicPr>
          <p:cNvPr id="79875" name="Picture 3">
            <a:extLst>
              <a:ext uri="{FF2B5EF4-FFF2-40B4-BE49-F238E27FC236}">
                <a16:creationId xmlns:a16="http://schemas.microsoft.com/office/drawing/2014/main" id="{A376CBEF-7C20-AD42-D2EB-D8C9E60FD56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2276475"/>
            <a:ext cx="4105275" cy="2708275"/>
          </a:xfrm>
        </p:spPr>
      </p:pic>
      <p:pic>
        <p:nvPicPr>
          <p:cNvPr id="79876" name="Picture 4">
            <a:extLst>
              <a:ext uri="{FF2B5EF4-FFF2-40B4-BE49-F238E27FC236}">
                <a16:creationId xmlns:a16="http://schemas.microsoft.com/office/drawing/2014/main" id="{A8FB57E2-5F14-162C-5C1C-AFEDF9D4B7F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2276475"/>
            <a:ext cx="3529012" cy="2681288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0D05A0CE-15E6-8729-760B-F47A1FD895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4000">
                <a:latin typeface="Times New Roman" panose="02020603050405020304" pitchFamily="18" charset="0"/>
              </a:rPr>
              <a:t>Using X- Ray During The Operation</a:t>
            </a:r>
          </a:p>
        </p:txBody>
      </p:sp>
      <p:pic>
        <p:nvPicPr>
          <p:cNvPr id="81923" name="Picture 3">
            <a:extLst>
              <a:ext uri="{FF2B5EF4-FFF2-40B4-BE49-F238E27FC236}">
                <a16:creationId xmlns:a16="http://schemas.microsoft.com/office/drawing/2014/main" id="{E195AD8B-096E-FE37-2440-08A072EC28A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557338"/>
            <a:ext cx="2916237" cy="4383087"/>
          </a:xfrm>
        </p:spPr>
      </p:pic>
      <p:pic>
        <p:nvPicPr>
          <p:cNvPr id="81924" name="Picture 4">
            <a:extLst>
              <a:ext uri="{FF2B5EF4-FFF2-40B4-BE49-F238E27FC236}">
                <a16:creationId xmlns:a16="http://schemas.microsoft.com/office/drawing/2014/main" id="{05BE7DDA-F9AD-3E06-30C1-2973BC347B9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1484313"/>
            <a:ext cx="2997200" cy="4495800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9D08235B-2BFE-32FD-A760-A08CA785C5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4800">
                <a:latin typeface="Times New Roman" panose="02020603050405020304" pitchFamily="18" charset="0"/>
              </a:rPr>
              <a:t>Removing of one or more Vertebra if necessary</a:t>
            </a:r>
          </a:p>
        </p:txBody>
      </p:sp>
      <p:pic>
        <p:nvPicPr>
          <p:cNvPr id="83971" name="Picture 3">
            <a:extLst>
              <a:ext uri="{FF2B5EF4-FFF2-40B4-BE49-F238E27FC236}">
                <a16:creationId xmlns:a16="http://schemas.microsoft.com/office/drawing/2014/main" id="{68AB2DD4-96C3-7271-45E9-E8355D274AA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412875"/>
            <a:ext cx="2997200" cy="4495800"/>
          </a:xfrm>
        </p:spPr>
      </p:pic>
      <p:pic>
        <p:nvPicPr>
          <p:cNvPr id="83972" name="Picture 4">
            <a:extLst>
              <a:ext uri="{FF2B5EF4-FFF2-40B4-BE49-F238E27FC236}">
                <a16:creationId xmlns:a16="http://schemas.microsoft.com/office/drawing/2014/main" id="{35C5BDEA-543A-5029-77C6-147CBCC428A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1484313"/>
            <a:ext cx="2997200" cy="4495800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A46C1F05-3CA5-67EB-6068-E2B3205601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574800"/>
          </a:xfrm>
        </p:spPr>
        <p:txBody>
          <a:bodyPr/>
          <a:lstStyle/>
          <a:p>
            <a:r>
              <a:rPr lang="en-GB" altLang="de-DE" b="1">
                <a:solidFill>
                  <a:srgbClr val="FFFF66"/>
                </a:solidFill>
                <a:latin typeface="Times New Roman" panose="02020603050405020304" pitchFamily="18" charset="0"/>
              </a:rPr>
              <a:t>Intervals of examination, care and support after the operation</a:t>
            </a:r>
            <a:br>
              <a:rPr lang="sv-SE" altLang="de-DE" b="1">
                <a:solidFill>
                  <a:srgbClr val="FFFF66"/>
                </a:solidFill>
                <a:latin typeface="Times New Roman" panose="02020603050405020304" pitchFamily="18" charset="0"/>
              </a:rPr>
            </a:br>
            <a:endParaRPr lang="de-DE" altLang="de-DE" b="1">
              <a:solidFill>
                <a:srgbClr val="FFFF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BBAA9301-E7BE-CE2A-AA61-E5BCB8A118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/>
              <a:t>One night intensive care unit. </a:t>
            </a:r>
          </a:p>
          <a:p>
            <a:r>
              <a:rPr lang="en-GB" altLang="de-DE"/>
              <a:t>The patients are mobilized on the first or second day after the operation.</a:t>
            </a:r>
          </a:p>
          <a:p>
            <a:r>
              <a:rPr lang="en-GB" altLang="de-DE"/>
              <a:t>Surgical adjustment of the geometry cause new tension of neck muscles. </a:t>
            </a:r>
          </a:p>
          <a:p>
            <a:r>
              <a:rPr lang="en-GB" altLang="de-DE"/>
              <a:t>Lymph drainages and the prescription of chewing gum are helpful. </a:t>
            </a:r>
          </a:p>
          <a:p>
            <a:r>
              <a:rPr lang="en-GB" altLang="de-DE"/>
              <a:t>Infiltration paravertebral with scandicain.</a:t>
            </a:r>
            <a:endParaRPr lang="de-DE" altLang="de-DE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05E8B769-BC07-23E0-EAB8-43A91FC20BD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5288" y="476250"/>
            <a:ext cx="8229600" cy="1736725"/>
          </a:xfrm>
        </p:spPr>
        <p:txBody>
          <a:bodyPr/>
          <a:lstStyle/>
          <a:p>
            <a:r>
              <a:rPr lang="en-US" altLang="de-DE">
                <a:latin typeface="Times New Roman" panose="02020603050405020304" pitchFamily="18" charset="0"/>
              </a:rPr>
              <a:t>Clinical outcome and Result</a:t>
            </a:r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57674862-0E75-8779-7A72-1BCFD7BF17F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27088" y="2276475"/>
            <a:ext cx="7632700" cy="3168650"/>
          </a:xfrm>
        </p:spPr>
        <p:txBody>
          <a:bodyPr/>
          <a:lstStyle/>
          <a:p>
            <a:r>
              <a:rPr lang="en-US" altLang="de-DE" sz="6000">
                <a:solidFill>
                  <a:srgbClr val="FFFF00"/>
                </a:solidFill>
              </a:rPr>
              <a:t>Only Patients with Instability of Upper Cervical Joints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706FB96A-E011-D69F-2FB0-00C49F58A7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4800">
                <a:solidFill>
                  <a:srgbClr val="FFFF66"/>
                </a:solidFill>
                <a:latin typeface="Times New Roman" panose="02020603050405020304" pitchFamily="18" charset="0"/>
              </a:rPr>
              <a:t>Operated patients with follow up</a:t>
            </a:r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A532C8BE-3BF1-F3CA-5C78-5C3B0A9FF8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de-DE"/>
              <a:t>1999 to 2003 operated on 262 patients</a:t>
            </a:r>
          </a:p>
          <a:p>
            <a:r>
              <a:rPr lang="en-US" altLang="de-DE"/>
              <a:t>114 of the patients were male, 148 female</a:t>
            </a:r>
          </a:p>
          <a:p>
            <a:r>
              <a:rPr lang="en-US" altLang="de-DE"/>
              <a:t>The age range was from 17 to 68 years</a:t>
            </a:r>
          </a:p>
          <a:p>
            <a:r>
              <a:rPr lang="en-US" altLang="de-DE"/>
              <a:t>44% car accident (half were not self fault)</a:t>
            </a:r>
          </a:p>
          <a:p>
            <a:r>
              <a:rPr lang="en-US" altLang="de-DE"/>
              <a:t>27% sports accident</a:t>
            </a:r>
          </a:p>
          <a:p>
            <a:r>
              <a:rPr lang="en-US" altLang="de-DE"/>
              <a:t>25% other accidents</a:t>
            </a:r>
          </a:p>
          <a:p>
            <a:r>
              <a:rPr lang="en-US" altLang="de-DE"/>
              <a:t>4% had no remembrance of the trauma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1138" name="Object 2">
            <a:extLst>
              <a:ext uri="{FF2B5EF4-FFF2-40B4-BE49-F238E27FC236}">
                <a16:creationId xmlns:a16="http://schemas.microsoft.com/office/drawing/2014/main" id="{112BD263-D051-756B-245B-3C7097021912}"/>
              </a:ext>
            </a:extLst>
          </p:cNvPr>
          <p:cNvGraphicFramePr>
            <a:graphicFrameLocks noChangeAspect="1"/>
          </p:cNvGraphicFramePr>
          <p:nvPr>
            <p:ph sz="half" idx="4294967295"/>
          </p:nvPr>
        </p:nvGraphicFramePr>
        <p:xfrm>
          <a:off x="0" y="2408238"/>
          <a:ext cx="4038600" cy="287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gramm" r:id="rId3" imgW="8229684" imgH="5867455" progId="MSGraph.Chart.8">
                  <p:embed followColorScheme="full"/>
                </p:oleObj>
              </mc:Choice>
              <mc:Fallback>
                <p:oleObj name="Diagramm" r:id="rId3" imgW="8229684" imgH="5867455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408238"/>
                        <a:ext cx="4038600" cy="2879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39" name="Object 3">
            <a:extLst>
              <a:ext uri="{FF2B5EF4-FFF2-40B4-BE49-F238E27FC236}">
                <a16:creationId xmlns:a16="http://schemas.microsoft.com/office/drawing/2014/main" id="{72DD2E84-2F40-348F-A5FF-E682455BE2B1}"/>
              </a:ext>
            </a:extLst>
          </p:cNvPr>
          <p:cNvGraphicFramePr>
            <a:graphicFrameLocks noChangeAspect="1"/>
          </p:cNvGraphicFramePr>
          <p:nvPr>
            <p:ph sz="half" idx="4294967295"/>
          </p:nvPr>
        </p:nvGraphicFramePr>
        <p:xfrm>
          <a:off x="250825" y="549275"/>
          <a:ext cx="8667750" cy="543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gramm" r:id="rId5" imgW="5648343" imgH="3543217" progId="MSGraph.Chart.8">
                  <p:embed followColorScheme="full"/>
                </p:oleObj>
              </mc:Choice>
              <mc:Fallback>
                <p:oleObj name="Diagramm" r:id="rId5" imgW="5648343" imgH="3543217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549275"/>
                        <a:ext cx="8667750" cy="5437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40" name="Text Box 4">
            <a:extLst>
              <a:ext uri="{FF2B5EF4-FFF2-40B4-BE49-F238E27FC236}">
                <a16:creationId xmlns:a16="http://schemas.microsoft.com/office/drawing/2014/main" id="{55DAE69E-4FF7-651B-7F9C-129EBD9FF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0"/>
            <a:ext cx="705643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5400">
                <a:solidFill>
                  <a:srgbClr val="FFFF66"/>
                </a:solidFill>
                <a:latin typeface="Times New Roman" panose="02020603050405020304" pitchFamily="18" charset="0"/>
              </a:rPr>
              <a:t>Nationality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6A682BED-6E1A-544D-AD7E-0A2C2AE2FC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>
                <a:solidFill>
                  <a:srgbClr val="FFFF66"/>
                </a:solidFill>
                <a:latin typeface="Times New Roman" panose="02020603050405020304" pitchFamily="18" charset="0"/>
              </a:rPr>
              <a:t>Different resultes </a:t>
            </a:r>
            <a:r>
              <a:rPr lang="en-US" altLang="de-DE">
                <a:solidFill>
                  <a:srgbClr val="FFFF66"/>
                </a:solidFill>
                <a:latin typeface="Times New Roman" panose="02020603050405020304" pitchFamily="18" charset="0"/>
              </a:rPr>
              <a:t>from</a:t>
            </a:r>
            <a:r>
              <a:rPr lang="de-DE" altLang="de-DE">
                <a:solidFill>
                  <a:srgbClr val="FFFF66"/>
                </a:solidFill>
                <a:latin typeface="Times New Roman" panose="02020603050405020304" pitchFamily="18" charset="0"/>
              </a:rPr>
              <a:t> different </a:t>
            </a:r>
            <a:br>
              <a:rPr lang="de-DE" altLang="de-DE">
                <a:solidFill>
                  <a:srgbClr val="FFFF66"/>
                </a:solidFill>
                <a:latin typeface="Times New Roman" panose="02020603050405020304" pitchFamily="18" charset="0"/>
              </a:rPr>
            </a:br>
            <a:r>
              <a:rPr lang="en-US" altLang="de-DE">
                <a:solidFill>
                  <a:srgbClr val="FFFF66"/>
                </a:solidFill>
                <a:latin typeface="Times New Roman" panose="02020603050405020304" pitchFamily="18" charset="0"/>
              </a:rPr>
              <a:t>Operation Methods</a:t>
            </a: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78D21729-EEA9-62CF-ABBA-0A000DC5FF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altLang="de-DE" sz="5400"/>
              <a:t>Aim</a:t>
            </a:r>
            <a:r>
              <a:rPr lang="de-DE" altLang="de-DE" sz="5400"/>
              <a:t> is Stabilisation</a:t>
            </a:r>
          </a:p>
          <a:p>
            <a:pPr>
              <a:lnSpc>
                <a:spcPct val="90000"/>
              </a:lnSpc>
            </a:pPr>
            <a:r>
              <a:rPr lang="de-DE" altLang="de-DE"/>
              <a:t>Iliacrest </a:t>
            </a:r>
            <a:r>
              <a:rPr lang="en-US" altLang="de-DE"/>
              <a:t>bone</a:t>
            </a:r>
            <a:r>
              <a:rPr lang="de-DE" altLang="de-DE"/>
              <a:t> graft </a:t>
            </a:r>
            <a:r>
              <a:rPr lang="en-US" altLang="de-DE"/>
              <a:t>wire</a:t>
            </a:r>
            <a:r>
              <a:rPr lang="de-DE" altLang="de-DE"/>
              <a:t> fixation </a:t>
            </a:r>
            <a:r>
              <a:rPr lang="en-US" altLang="de-DE"/>
              <a:t>between Co/C1/C2  (65% of bone graft osteolysis) </a:t>
            </a:r>
          </a:p>
          <a:p>
            <a:pPr>
              <a:lnSpc>
                <a:spcPct val="90000"/>
              </a:lnSpc>
            </a:pPr>
            <a:r>
              <a:rPr lang="en-US" altLang="de-DE"/>
              <a:t>Bone graft in combination with a thin titanium plate (16% morbidity after bone harvesting)</a:t>
            </a:r>
          </a:p>
          <a:p>
            <a:pPr>
              <a:lnSpc>
                <a:spcPct val="90000"/>
              </a:lnSpc>
            </a:pPr>
            <a:r>
              <a:rPr lang="en-US" altLang="de-DE"/>
              <a:t>Stabilization from C0 to C3,transarticular C2/C1screwing and using thick plate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7856D961-CE4C-A1CA-F2BB-C08B15961E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905000"/>
          </a:xfrm>
        </p:spPr>
        <p:txBody>
          <a:bodyPr/>
          <a:lstStyle/>
          <a:p>
            <a:r>
              <a:rPr lang="en-US" altLang="de-DE" sz="3600">
                <a:solidFill>
                  <a:srgbClr val="FFFF66"/>
                </a:solidFill>
                <a:latin typeface="Times New Roman" panose="02020603050405020304" pitchFamily="18" charset="0"/>
              </a:rPr>
              <a:t>Best Result By Using Titanium 3mm Plates Between C0-C3 in Combination With Transarticular C1/C2 Screwing</a:t>
            </a:r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41F7EB02-8D08-E9F7-A45C-F76CC82435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565400"/>
            <a:ext cx="8229600" cy="3530600"/>
          </a:xfrm>
        </p:spPr>
        <p:txBody>
          <a:bodyPr/>
          <a:lstStyle/>
          <a:p>
            <a:r>
              <a:rPr lang="en-US" altLang="de-DE" sz="3600"/>
              <a:t>Reversible operation</a:t>
            </a:r>
          </a:p>
          <a:p>
            <a:r>
              <a:rPr lang="en-US" altLang="de-DE" sz="3600"/>
              <a:t>No bone graft (less problems after surgery)</a:t>
            </a:r>
          </a:p>
          <a:p>
            <a:r>
              <a:rPr lang="en-US" altLang="de-DE" sz="3600"/>
              <a:t>No back out of screws or braking the thick plates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F47BEF5E-4BA1-7644-3891-17D4B76B96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6000">
                <a:solidFill>
                  <a:srgbClr val="FFFF66"/>
                </a:solidFill>
                <a:latin typeface="Times New Roman" panose="02020603050405020304" pitchFamily="18" charset="0"/>
              </a:rPr>
              <a:t>Symptoms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4698A3E6-0983-7A87-AFA1-B7965833015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147050" cy="4495800"/>
          </a:xfrm>
        </p:spPr>
        <p:txBody>
          <a:bodyPr/>
          <a:lstStyle/>
          <a:p>
            <a:r>
              <a:rPr lang="en-US" altLang="de-DE"/>
              <a:t>motor failures ,  coordination disorders</a:t>
            </a:r>
          </a:p>
          <a:p>
            <a:r>
              <a:rPr lang="en-US" altLang="de-DE"/>
              <a:t>Pain  and dizziness</a:t>
            </a:r>
          </a:p>
          <a:p>
            <a:r>
              <a:rPr lang="en-US" altLang="de-DE"/>
              <a:t>Visual disorders</a:t>
            </a:r>
          </a:p>
          <a:p>
            <a:r>
              <a:rPr lang="en-US" altLang="de-DE"/>
              <a:t>Hearing problems with tinnitus</a:t>
            </a:r>
          </a:p>
          <a:p>
            <a:r>
              <a:rPr lang="en-US" altLang="de-DE"/>
              <a:t>Disturbance of the sense of balance</a:t>
            </a:r>
          </a:p>
          <a:p>
            <a:r>
              <a:rPr lang="en-US" altLang="de-DE"/>
              <a:t>Sensory losses</a:t>
            </a: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0E865BF2-286C-0DA6-9C7B-4F9C2B225C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8000">
                <a:solidFill>
                  <a:srgbClr val="FFFF66"/>
                </a:solidFill>
                <a:latin typeface="Times New Roman" panose="02020603050405020304" pitchFamily="18" charset="0"/>
              </a:rPr>
              <a:t>Best </a:t>
            </a:r>
            <a:r>
              <a:rPr lang="en-US" altLang="de-DE" sz="8000">
                <a:solidFill>
                  <a:srgbClr val="FFFF66"/>
                </a:solidFill>
                <a:latin typeface="Times New Roman" panose="02020603050405020304" pitchFamily="18" charset="0"/>
              </a:rPr>
              <a:t>Outcome</a:t>
            </a:r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CC5A9057-7C49-064C-E13E-EDD5643034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989388"/>
          </a:xfrm>
        </p:spPr>
        <p:txBody>
          <a:bodyPr/>
          <a:lstStyle/>
          <a:p>
            <a:r>
              <a:rPr lang="de-DE" altLang="de-DE" sz="3600"/>
              <a:t>Stabilisation with </a:t>
            </a:r>
            <a:r>
              <a:rPr lang="en-US" altLang="de-DE" sz="3600"/>
              <a:t>thick Titanium plates</a:t>
            </a:r>
          </a:p>
          <a:p>
            <a:r>
              <a:rPr lang="en-US" altLang="de-DE" sz="3600"/>
              <a:t>Using</a:t>
            </a:r>
            <a:r>
              <a:rPr lang="de-DE" altLang="de-DE" sz="3600"/>
              <a:t> 45 mm screws for transarticular fixation </a:t>
            </a:r>
            <a:r>
              <a:rPr lang="en-US" altLang="de-DE" sz="3600"/>
              <a:t>between</a:t>
            </a:r>
            <a:r>
              <a:rPr lang="de-DE" altLang="de-DE" sz="3600"/>
              <a:t> C1/C2</a:t>
            </a:r>
          </a:p>
          <a:p>
            <a:r>
              <a:rPr lang="en-US" altLang="de-DE" sz="3600"/>
              <a:t>Cranial</a:t>
            </a:r>
            <a:r>
              <a:rPr lang="de-DE" altLang="de-DE" sz="3600"/>
              <a:t> fixation on occiput, distal on C3 </a:t>
            </a:r>
            <a:r>
              <a:rPr lang="en-US" altLang="de-DE" sz="3600"/>
              <a:t>facet</a:t>
            </a:r>
            <a:r>
              <a:rPr lang="de-DE" altLang="de-DE" sz="3600"/>
              <a:t> Joint</a:t>
            </a:r>
          </a:p>
          <a:p>
            <a:pPr>
              <a:buFontTx/>
              <a:buNone/>
            </a:pPr>
            <a:endParaRPr lang="de-DE" altLang="de-DE" sz="36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43F180FB-055F-A939-BAAB-4043B8E95A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6000">
                <a:solidFill>
                  <a:srgbClr val="FFFF66"/>
                </a:solidFill>
                <a:latin typeface="Times New Roman" panose="02020603050405020304" pitchFamily="18" charset="0"/>
              </a:rPr>
              <a:t>Results</a:t>
            </a:r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4475A798-10D1-D5A8-5E94-EFCA1F418B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de-DE" sz="4000">
                <a:latin typeface="Times New Roman" panose="02020603050405020304" pitchFamily="18" charset="0"/>
              </a:rPr>
              <a:t>  </a:t>
            </a:r>
            <a:r>
              <a:rPr lang="en-US" altLang="de-DE" sz="4000"/>
              <a:t>Because of vast diversity of symptoms it is not possible to come to a single analysis of surgical outcome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59035000-E415-68AD-CAFC-AEA753F51C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4800">
                <a:solidFill>
                  <a:srgbClr val="FFFF66"/>
                </a:solidFill>
                <a:latin typeface="Times New Roman" panose="02020603050405020304" pitchFamily="18" charset="0"/>
              </a:rPr>
              <a:t>Results</a:t>
            </a:r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B7F1285D-9EFA-9948-9CB8-2435126A9EC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1268413"/>
            <a:ext cx="4392613" cy="4495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de-DE" sz="2800"/>
              <a:t>    </a:t>
            </a:r>
            <a:r>
              <a:rPr lang="en-US" altLang="de-DE" sz="3600"/>
              <a:t>Before Surgery</a:t>
            </a:r>
          </a:p>
          <a:p>
            <a:pPr>
              <a:buFontTx/>
              <a:buNone/>
            </a:pPr>
            <a:r>
              <a:rPr lang="en-US" altLang="de-DE" sz="2800"/>
              <a:t>permanent headache78%</a:t>
            </a:r>
          </a:p>
          <a:p>
            <a:pPr>
              <a:buFontTx/>
              <a:buNone/>
            </a:pPr>
            <a:endParaRPr lang="en-US" altLang="de-DE" sz="2800"/>
          </a:p>
          <a:p>
            <a:pPr>
              <a:buFontTx/>
              <a:buNone/>
            </a:pPr>
            <a:r>
              <a:rPr lang="en-US" altLang="de-DE" sz="2800"/>
              <a:t>Permanent analgesics 100%</a:t>
            </a:r>
          </a:p>
          <a:p>
            <a:pPr>
              <a:buFontTx/>
              <a:buNone/>
            </a:pPr>
            <a:endParaRPr lang="en-US" altLang="de-DE" sz="2800"/>
          </a:p>
          <a:p>
            <a:pPr>
              <a:buFontTx/>
              <a:buNone/>
            </a:pPr>
            <a:r>
              <a:rPr lang="en-US" altLang="de-DE" sz="2800"/>
              <a:t>Inability to work  100%</a:t>
            </a:r>
          </a:p>
        </p:txBody>
      </p:sp>
      <p:sp>
        <p:nvSpPr>
          <p:cNvPr id="98308" name="Rectangle 4">
            <a:extLst>
              <a:ext uri="{FF2B5EF4-FFF2-40B4-BE49-F238E27FC236}">
                <a16:creationId xmlns:a16="http://schemas.microsoft.com/office/drawing/2014/main" id="{94934251-21DD-2259-6CFF-AC3E98E2F15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679950" y="1268413"/>
            <a:ext cx="4464050" cy="4495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de-DE" sz="2800"/>
              <a:t>      </a:t>
            </a:r>
            <a:r>
              <a:rPr lang="en-US" altLang="de-DE" sz="3600"/>
              <a:t>After Surgery</a:t>
            </a:r>
          </a:p>
          <a:p>
            <a:pPr>
              <a:buFontTx/>
              <a:buNone/>
            </a:pPr>
            <a:r>
              <a:rPr lang="en-US" altLang="de-DE" sz="2800"/>
              <a:t>Permanent headache22%</a:t>
            </a:r>
          </a:p>
          <a:p>
            <a:pPr>
              <a:buFontTx/>
              <a:buNone/>
            </a:pPr>
            <a:endParaRPr lang="en-US" altLang="de-DE" sz="2800"/>
          </a:p>
          <a:p>
            <a:pPr>
              <a:buFontTx/>
              <a:buNone/>
            </a:pPr>
            <a:r>
              <a:rPr lang="en-US" altLang="de-DE" sz="2800"/>
              <a:t>Permanent analgesics 26%</a:t>
            </a:r>
          </a:p>
          <a:p>
            <a:pPr>
              <a:buFontTx/>
              <a:buNone/>
            </a:pPr>
            <a:endParaRPr lang="en-US" altLang="de-DE" sz="2800"/>
          </a:p>
          <a:p>
            <a:pPr>
              <a:buFontTx/>
              <a:buNone/>
            </a:pPr>
            <a:r>
              <a:rPr lang="en-US" altLang="de-DE" sz="2800"/>
              <a:t>Inability to work   61%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AB696A16-4DD4-C559-98EB-52C390A55B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r>
              <a:rPr lang="en-US" altLang="de-DE" sz="5400">
                <a:solidFill>
                  <a:srgbClr val="FFFF66"/>
                </a:solidFill>
                <a:latin typeface="Times New Roman" panose="02020603050405020304" pitchFamily="18" charset="0"/>
              </a:rPr>
              <a:t>Results</a:t>
            </a: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58C00CDF-6898-B586-156B-4CCF5A71A9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196975"/>
            <a:ext cx="8229600" cy="4467225"/>
          </a:xfrm>
        </p:spPr>
        <p:txBody>
          <a:bodyPr/>
          <a:lstStyle/>
          <a:p>
            <a:r>
              <a:rPr lang="en-US" altLang="de-DE"/>
              <a:t>85% of patients stated that surgery hat   significantly improved their quality of life</a:t>
            </a:r>
          </a:p>
          <a:p>
            <a:endParaRPr lang="en-US" altLang="de-DE"/>
          </a:p>
          <a:p>
            <a:r>
              <a:rPr lang="en-US" altLang="de-DE"/>
              <a:t>92% of the patients would agree again for the   same operation</a:t>
            </a:r>
          </a:p>
          <a:p>
            <a:endParaRPr lang="en-US" altLang="de-DE"/>
          </a:p>
          <a:p>
            <a:r>
              <a:rPr lang="en-US" altLang="de-DE"/>
              <a:t>15 % of patients stated that surgery had not fulfilled their expectations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185F8E4C-FC65-F2A0-F603-3AA82F07C9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765175"/>
            <a:ext cx="8229600" cy="1143000"/>
          </a:xfrm>
        </p:spPr>
        <p:txBody>
          <a:bodyPr/>
          <a:lstStyle/>
          <a:p>
            <a:r>
              <a:rPr lang="en-US" altLang="de-DE" b="1">
                <a:solidFill>
                  <a:srgbClr val="FFFF66"/>
                </a:solidFill>
                <a:latin typeface="Times New Roman" panose="02020603050405020304" pitchFamily="18" charset="0"/>
              </a:rPr>
              <a:t>The period of time for the follow up after the operation</a:t>
            </a:r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E8505D02-9D97-015A-7976-DC509A985B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636838"/>
            <a:ext cx="8229600" cy="3459162"/>
          </a:xfrm>
        </p:spPr>
        <p:txBody>
          <a:bodyPr/>
          <a:lstStyle/>
          <a:p>
            <a:r>
              <a:rPr lang="en-US" altLang="de-DE" sz="3600"/>
              <a:t>1. post op. exam. 7 days after op.</a:t>
            </a:r>
          </a:p>
          <a:p>
            <a:r>
              <a:rPr lang="en-US" altLang="de-DE" sz="3600"/>
              <a:t>2. post op. exam. 6 weeks after op</a:t>
            </a:r>
          </a:p>
          <a:p>
            <a:r>
              <a:rPr lang="en-US" altLang="de-DE" sz="3600"/>
              <a:t>3. post op. exam. One year after op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D41257AD-C8C8-F2CA-FA95-7967EDC483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6600">
                <a:solidFill>
                  <a:srgbClr val="FFFF66"/>
                </a:solidFill>
                <a:latin typeface="Times New Roman" panose="02020603050405020304" pitchFamily="18" charset="0"/>
              </a:rPr>
              <a:t>Complications</a:t>
            </a:r>
          </a:p>
        </p:txBody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6916B4E2-4297-BC0B-31EA-FCE1F10A5F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de-DE" sz="3600">
                <a:latin typeface="Times New Roman" panose="02020603050405020304" pitchFamily="18" charset="0"/>
              </a:rPr>
              <a:t>Loose screws at occiput 16%</a:t>
            </a:r>
          </a:p>
          <a:p>
            <a:r>
              <a:rPr lang="en-US" altLang="de-DE" sz="3600">
                <a:latin typeface="Times New Roman" panose="02020603050405020304" pitchFamily="18" charset="0"/>
              </a:rPr>
              <a:t>Breaking of (thin) titanium plates 13%</a:t>
            </a:r>
          </a:p>
          <a:p>
            <a:r>
              <a:rPr lang="en-US" altLang="de-DE" sz="3600">
                <a:latin typeface="Times New Roman" panose="02020603050405020304" pitchFamily="18" charset="0"/>
              </a:rPr>
              <a:t>One case of bending of C1/C2 screws due to physiotherapy</a:t>
            </a:r>
          </a:p>
          <a:p>
            <a:r>
              <a:rPr lang="en-US" altLang="de-DE" sz="3600">
                <a:latin typeface="Times New Roman" panose="02020603050405020304" pitchFamily="18" charset="0"/>
              </a:rPr>
              <a:t>One case of subarachnoidal hemorrhage in the fossa posterior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1104BF27-5BAE-FCC7-6B01-456C3C29F1D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8229600" cy="1143000"/>
          </a:xfrm>
        </p:spPr>
        <p:txBody>
          <a:bodyPr/>
          <a:lstStyle/>
          <a:p>
            <a:r>
              <a:rPr lang="en-US" altLang="de-DE" sz="5400">
                <a:solidFill>
                  <a:srgbClr val="FFFF66"/>
                </a:solidFill>
                <a:latin typeface="Times New Roman" panose="02020603050405020304" pitchFamily="18" charset="0"/>
              </a:rPr>
              <a:t>Summary</a:t>
            </a:r>
          </a:p>
        </p:txBody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345002AB-DF8A-D8D0-5FBD-0432EBB045E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495800"/>
          </a:xfrm>
        </p:spPr>
        <p:txBody>
          <a:bodyPr/>
          <a:lstStyle/>
          <a:p>
            <a:r>
              <a:rPr lang="en-US" altLang="de-DE"/>
              <a:t>The instability of upper cervical joint </a:t>
            </a:r>
            <a:r>
              <a:rPr lang="en-GB" altLang="de-DE"/>
              <a:t>can often be detected by special processes of examining</a:t>
            </a:r>
          </a:p>
          <a:p>
            <a:r>
              <a:rPr lang="en-GB" altLang="de-DE"/>
              <a:t>If a conservative therapy fails, better results can very often be reached by an operative therapy.</a:t>
            </a:r>
          </a:p>
          <a:p>
            <a:r>
              <a:rPr lang="en-GB" altLang="de-DE"/>
              <a:t>A significant reduction of head mobility must be accepted.</a:t>
            </a:r>
            <a:endParaRPr lang="en-US" altLang="de-DE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C66E0CDB-3EB8-F6D9-BACE-6A26CC19BB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5473700"/>
          </a:xfrm>
        </p:spPr>
        <p:txBody>
          <a:bodyPr/>
          <a:lstStyle/>
          <a:p>
            <a:r>
              <a:rPr lang="en-GB" altLang="de-DE" b="1">
                <a:solidFill>
                  <a:srgbClr val="FFFF00"/>
                </a:solidFill>
                <a:latin typeface="Times New Roman" panose="02020603050405020304" pitchFamily="18" charset="0"/>
              </a:rPr>
              <a:t>We are at the start to begin to understand some consequences of whiplash related injuries.</a:t>
            </a:r>
            <a:br>
              <a:rPr lang="en-GB" altLang="de-DE" b="1">
                <a:solidFill>
                  <a:srgbClr val="FFFF00"/>
                </a:solidFill>
                <a:latin typeface="Times New Roman" panose="02020603050405020304" pitchFamily="18" charset="0"/>
              </a:rPr>
            </a:br>
            <a:r>
              <a:rPr lang="en-GB" altLang="de-DE" b="1">
                <a:solidFill>
                  <a:srgbClr val="FFFF00"/>
                </a:solidFill>
                <a:latin typeface="Times New Roman" panose="02020603050405020304" pitchFamily="18" charset="0"/>
              </a:rPr>
              <a:t>I see myself as a passionate ambassador to give patients with CCJ damage a better quality of life and a brighter future.</a:t>
            </a:r>
            <a:endParaRPr lang="en-US" altLang="de-DE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0C3F93C2-2A5F-C617-1A34-0B7EBEA4242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476250"/>
            <a:ext cx="8229600" cy="4465638"/>
          </a:xfrm>
        </p:spPr>
        <p:txBody>
          <a:bodyPr/>
          <a:lstStyle/>
          <a:p>
            <a:r>
              <a:rPr lang="de-DE" altLang="de-DE">
                <a:solidFill>
                  <a:srgbClr val="FFFF00"/>
                </a:solidFill>
                <a:latin typeface="Times New Roman" panose="02020603050405020304" pitchFamily="18" charset="0"/>
              </a:rPr>
              <a:t>Montazem, Abbas MD.</a:t>
            </a:r>
            <a:br>
              <a:rPr lang="de-DE" altLang="de-DE">
                <a:solidFill>
                  <a:srgbClr val="FFFF00"/>
                </a:solidFill>
                <a:latin typeface="Times New Roman" panose="02020603050405020304" pitchFamily="18" charset="0"/>
              </a:rPr>
            </a:br>
            <a:r>
              <a:rPr lang="en-US" altLang="de-DE">
                <a:solidFill>
                  <a:srgbClr val="FFFF00"/>
                </a:solidFill>
                <a:latin typeface="Times New Roman" panose="02020603050405020304" pitchFamily="18" charset="0"/>
              </a:rPr>
              <a:t>Consultant Neurosurgeon at </a:t>
            </a:r>
            <a:br>
              <a:rPr lang="en-US" altLang="de-DE">
                <a:solidFill>
                  <a:srgbClr val="FFFF00"/>
                </a:solidFill>
                <a:latin typeface="Times New Roman" panose="02020603050405020304" pitchFamily="18" charset="0"/>
              </a:rPr>
            </a:br>
            <a:r>
              <a:rPr lang="en-US" altLang="de-DE">
                <a:solidFill>
                  <a:srgbClr val="FFFF00"/>
                </a:solidFill>
                <a:latin typeface="Times New Roman" panose="02020603050405020304" pitchFamily="18" charset="0"/>
              </a:rPr>
              <a:t>Buehl Hospital </a:t>
            </a:r>
            <a:br>
              <a:rPr lang="en-US" altLang="de-DE">
                <a:solidFill>
                  <a:srgbClr val="FFFF00"/>
                </a:solidFill>
                <a:latin typeface="Times New Roman" panose="02020603050405020304" pitchFamily="18" charset="0"/>
              </a:rPr>
            </a:br>
            <a:r>
              <a:rPr lang="en-US" altLang="de-DE">
                <a:solidFill>
                  <a:srgbClr val="FFFF00"/>
                </a:solidFill>
                <a:latin typeface="Times New Roman" panose="02020603050405020304" pitchFamily="18" charset="0"/>
              </a:rPr>
              <a:t>Germany</a:t>
            </a:r>
            <a:br>
              <a:rPr lang="en-US" altLang="de-DE">
                <a:solidFill>
                  <a:srgbClr val="FFFF00"/>
                </a:solidFill>
                <a:latin typeface="Times New Roman" panose="02020603050405020304" pitchFamily="18" charset="0"/>
              </a:rPr>
            </a:br>
            <a:br>
              <a:rPr lang="en-US" altLang="de-DE">
                <a:latin typeface="Times New Roman" panose="02020603050405020304" pitchFamily="18" charset="0"/>
              </a:rPr>
            </a:br>
            <a:r>
              <a:rPr lang="en-US" altLang="de-DE" sz="4000">
                <a:solidFill>
                  <a:schemeClr val="tx1"/>
                </a:solidFill>
                <a:latin typeface="Times New Roman" panose="02020603050405020304" pitchFamily="18" charset="0"/>
              </a:rPr>
              <a:t>Home Page : www. montazem.de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B99489A7-F4E1-AE61-FAEF-17383742EA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>
                <a:solidFill>
                  <a:srgbClr val="FFFF00"/>
                </a:solidFill>
                <a:latin typeface="Times New Roman" panose="02020603050405020304" pitchFamily="18" charset="0"/>
              </a:rPr>
              <a:t>Entrance In Buehl Hospital</a:t>
            </a:r>
            <a:r>
              <a:rPr lang="en-US" altLang="de-DE"/>
              <a:t> </a:t>
            </a:r>
          </a:p>
        </p:txBody>
      </p:sp>
      <p:pic>
        <p:nvPicPr>
          <p:cNvPr id="106499" name="Picture 3">
            <a:extLst>
              <a:ext uri="{FF2B5EF4-FFF2-40B4-BE49-F238E27FC236}">
                <a16:creationId xmlns:a16="http://schemas.microsoft.com/office/drawing/2014/main" id="{9B8E4895-4F12-4A49-5C71-8A3F796FE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196975"/>
            <a:ext cx="6289675" cy="465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1EBD1AA9-DEA7-9BF9-398D-B168DE7B84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5400">
                <a:solidFill>
                  <a:srgbClr val="FFFF00"/>
                </a:solidFill>
                <a:latin typeface="Times New Roman" panose="02020603050405020304" pitchFamily="18" charset="0"/>
              </a:rPr>
              <a:t>Pain and Dizziness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B4B75BDE-4987-F7BE-DE11-ED5B12A7C0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de-DE" sz="3600"/>
              <a:t>Headache beginning from the neck</a:t>
            </a:r>
          </a:p>
          <a:p>
            <a:r>
              <a:rPr lang="en-US" altLang="de-DE" sz="3600"/>
              <a:t>Neck and shoulder pain</a:t>
            </a:r>
          </a:p>
          <a:p>
            <a:r>
              <a:rPr lang="en-US" altLang="de-DE" sz="3600"/>
              <a:t>Body and low back pain</a:t>
            </a:r>
          </a:p>
          <a:p>
            <a:r>
              <a:rPr lang="en-US" altLang="de-DE" sz="3600"/>
              <a:t>Dizziness (various intensity)</a:t>
            </a:r>
          </a:p>
          <a:p>
            <a:r>
              <a:rPr lang="en-US" altLang="de-DE" sz="3600"/>
              <a:t>Combination of pain and dizziness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301B3F46-6F4C-88BC-E869-37D975E23E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>
                <a:solidFill>
                  <a:srgbClr val="FFFF00"/>
                </a:solidFill>
                <a:latin typeface="Times New Roman" panose="02020603050405020304" pitchFamily="18" charset="0"/>
              </a:rPr>
              <a:t>Motor Failures , Coordination Disorders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A8ACA151-CA30-202A-9986-30CB140F1FD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de-DE" sz="2800"/>
              <a:t>Simple weakness</a:t>
            </a:r>
          </a:p>
          <a:p>
            <a:r>
              <a:rPr lang="en-US" altLang="de-DE" sz="2800"/>
              <a:t>Paresis (weakness or spastic)</a:t>
            </a:r>
          </a:p>
          <a:p>
            <a:r>
              <a:rPr lang="en-US" altLang="de-DE" sz="2800"/>
              <a:t>Fine motor failures or inability to walk</a:t>
            </a:r>
          </a:p>
          <a:p>
            <a:r>
              <a:rPr lang="en-US" altLang="de-DE" sz="2800"/>
              <a:t>Stumbling</a:t>
            </a:r>
          </a:p>
          <a:p>
            <a:r>
              <a:rPr lang="en-US" altLang="de-DE" sz="2800"/>
              <a:t>Losing the sense for body feeling </a:t>
            </a:r>
          </a:p>
          <a:p>
            <a:endParaRPr lang="en-US" altLang="de-DE" sz="2800"/>
          </a:p>
        </p:txBody>
      </p:sp>
      <p:pic>
        <p:nvPicPr>
          <p:cNvPr id="4" name="Therapie akt">
            <a:hlinkClick r:id="" action="ppaction://media"/>
            <a:extLst>
              <a:ext uri="{FF2B5EF4-FFF2-40B4-BE49-F238E27FC236}">
                <a16:creationId xmlns:a16="http://schemas.microsoft.com/office/drawing/2014/main" id="{F7B04BAC-3AC6-5A9D-773E-1E6135ED87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28303" y="1600200"/>
            <a:ext cx="4491709" cy="33687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810A2644-E76D-7E46-D7D9-398BC57A1E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4800">
                <a:solidFill>
                  <a:srgbClr val="FFFF00"/>
                </a:solidFill>
                <a:latin typeface="Times New Roman" panose="02020603050405020304" pitchFamily="18" charset="0"/>
              </a:rPr>
              <a:t>Visual Disorders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A8C3AEDD-0E54-EE4F-1C65-EB051592FF0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4244975" cy="4495800"/>
          </a:xfrm>
        </p:spPr>
        <p:txBody>
          <a:bodyPr/>
          <a:lstStyle/>
          <a:p>
            <a:endParaRPr lang="en-US" altLang="de-DE" sz="2800"/>
          </a:p>
          <a:p>
            <a:r>
              <a:rPr lang="en-US" altLang="de-DE" sz="2800"/>
              <a:t>Weakness</a:t>
            </a:r>
          </a:p>
          <a:p>
            <a:r>
              <a:rPr lang="en-US" altLang="de-DE" sz="2800"/>
              <a:t>Disturbance in focusing</a:t>
            </a:r>
          </a:p>
          <a:p>
            <a:r>
              <a:rPr lang="en-US" altLang="de-DE" sz="2800"/>
              <a:t>Change of color seeing</a:t>
            </a:r>
          </a:p>
          <a:p>
            <a:r>
              <a:rPr lang="en-US" altLang="de-DE" sz="2800"/>
              <a:t>Worse nocturnal vision </a:t>
            </a:r>
          </a:p>
        </p:txBody>
      </p:sp>
      <p:sp>
        <p:nvSpPr>
          <p:cNvPr id="19460" name="AutoShape 4">
            <a:extLst>
              <a:ext uri="{FF2B5EF4-FFF2-40B4-BE49-F238E27FC236}">
                <a16:creationId xmlns:a16="http://schemas.microsoft.com/office/drawing/2014/main" id="{1E908A71-89E8-3870-CD7C-F63A68316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4724400"/>
            <a:ext cx="976312" cy="360363"/>
          </a:xfrm>
          <a:prstGeom prst="rightArrow">
            <a:avLst>
              <a:gd name="adj1" fmla="val 50000"/>
              <a:gd name="adj2" fmla="val 6773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F0084964-1745-0EA5-D7C2-687AE2418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581525"/>
            <a:ext cx="25765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altLang="de-DE" sz="2800" b="1"/>
              <a:t>Field of vision</a:t>
            </a:r>
          </a:p>
        </p:txBody>
      </p:sp>
      <p:pic>
        <p:nvPicPr>
          <p:cNvPr id="19462" name="Picture 6">
            <a:extLst>
              <a:ext uri="{FF2B5EF4-FFF2-40B4-BE49-F238E27FC236}">
                <a16:creationId xmlns:a16="http://schemas.microsoft.com/office/drawing/2014/main" id="{D4753089-3B5B-3D09-5994-6FFBDFA19DCA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54263"/>
            <a:ext cx="4038600" cy="2987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5FECD808-FF37-6DCF-5B88-E7C95A5A6E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>
                <a:solidFill>
                  <a:srgbClr val="FFFF00"/>
                </a:solidFill>
                <a:latin typeface="Times New Roman" panose="02020603050405020304" pitchFamily="18" charset="0"/>
              </a:rPr>
              <a:t>Hearing problems with tinnitus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25CA4CD2-DAB8-3DC7-53FC-A77456AE2D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de-DE"/>
              <a:t>Change in hearing quality</a:t>
            </a:r>
          </a:p>
          <a:p>
            <a:r>
              <a:rPr lang="en-US" altLang="de-DE"/>
              <a:t>Loss of hearing</a:t>
            </a:r>
          </a:p>
          <a:p>
            <a:r>
              <a:rPr lang="en-US" altLang="de-DE"/>
              <a:t>Phonophobia</a:t>
            </a:r>
          </a:p>
          <a:p>
            <a:r>
              <a:rPr lang="en-US" altLang="de-DE"/>
              <a:t>Tinnitus (mostly high whistle tone)</a:t>
            </a:r>
          </a:p>
          <a:p>
            <a:r>
              <a:rPr lang="en-US" altLang="de-DE"/>
              <a:t>Feeling pressure behind the ear</a:t>
            </a:r>
          </a:p>
          <a:p>
            <a:r>
              <a:rPr lang="en-US" altLang="de-DE"/>
              <a:t>Normal hearing is impeded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ergspitze">
  <a:themeElements>
    <a:clrScheme name="Bergspitze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Bergspitz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Bergspitze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rgspitze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rgspitze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rgspitze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rgspitze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rgspitze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rgspitze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rgspitze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rgspitze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Mountain Top</Template>
  <TotalTime>0</TotalTime>
  <Words>1281</Words>
  <Application>Microsoft Office PowerPoint</Application>
  <PresentationFormat>Bildschirmpräsentation (4:3)</PresentationFormat>
  <Paragraphs>263</Paragraphs>
  <Slides>59</Slides>
  <Notes>42</Notes>
  <HiddenSlides>0</HiddenSlides>
  <MMClips>2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59</vt:i4>
      </vt:variant>
    </vt:vector>
  </HeadingPairs>
  <TitlesOfParts>
    <vt:vector size="65" baseType="lpstr">
      <vt:lpstr>Arial</vt:lpstr>
      <vt:lpstr>Wingdings</vt:lpstr>
      <vt:lpstr>Times New Roman</vt:lpstr>
      <vt:lpstr>Bergspitze</vt:lpstr>
      <vt:lpstr>Adobe Photoshop Elements Image</vt:lpstr>
      <vt:lpstr>Microsoft Graph-Diagramm</vt:lpstr>
      <vt:lpstr>The Multitude of Problems Occurring after Whiplash Injury </vt:lpstr>
      <vt:lpstr>Surgical Treatment of Instability of Upper Cervical Joint</vt:lpstr>
      <vt:lpstr>Worldwide Problem</vt:lpstr>
      <vt:lpstr>Indication for Treatment </vt:lpstr>
      <vt:lpstr>Symptoms</vt:lpstr>
      <vt:lpstr>Pain and Dizziness</vt:lpstr>
      <vt:lpstr>Motor Failures , Coordination Disorders</vt:lpstr>
      <vt:lpstr>Visual Disorders</vt:lpstr>
      <vt:lpstr>Hearing problems with tinnitus</vt:lpstr>
      <vt:lpstr>Disturbance of the sense of balance</vt:lpstr>
      <vt:lpstr>Patho Physiological Hypothesis</vt:lpstr>
      <vt:lpstr>An Acurate Diagnosis Necessitates The Following Evaluations:</vt:lpstr>
      <vt:lpstr>Exact Anamnesis</vt:lpstr>
      <vt:lpstr>Clinical Examination</vt:lpstr>
      <vt:lpstr>Neuro-Otological Special Examination</vt:lpstr>
      <vt:lpstr>Special Radiological Processes</vt:lpstr>
      <vt:lpstr>Non Functional X-Ray</vt:lpstr>
      <vt:lpstr>Special Radiological Processes Functional X-Ray</vt:lpstr>
      <vt:lpstr>Special Radiological Processes</vt:lpstr>
      <vt:lpstr>Special Radiological Processes</vt:lpstr>
      <vt:lpstr>MRI Special Images</vt:lpstr>
      <vt:lpstr>Facet Joint C1C2 in MRI</vt:lpstr>
      <vt:lpstr>Dens Axis Fracture and Ligamentous Reaction</vt:lpstr>
      <vt:lpstr>Ligament Rupture between C0and C1 (Functional X-Ray!!)</vt:lpstr>
      <vt:lpstr> Ligament Rupture between C1and C2 (Functional X-Ray!!)</vt:lpstr>
      <vt:lpstr>Dens axis fracture</vt:lpstr>
      <vt:lpstr>Luxation by Densfractur</vt:lpstr>
      <vt:lpstr>X- Ray After Operation</vt:lpstr>
      <vt:lpstr>Traumatic Luxation C6/C7 </vt:lpstr>
      <vt:lpstr>Posttraumatic injuries </vt:lpstr>
      <vt:lpstr>Infiltration Test of C0/C1/C2 under Fluoroscopy ( C-arm ) </vt:lpstr>
      <vt:lpstr>Infiltration Test of C0/C1/C2 under fluoroscopy ( C-arm ) </vt:lpstr>
      <vt:lpstr>Optional Halo Fixation for One Week</vt:lpstr>
      <vt:lpstr>Treatment</vt:lpstr>
      <vt:lpstr>Aim of The Operation </vt:lpstr>
      <vt:lpstr>Technique of the operation </vt:lpstr>
      <vt:lpstr>Operation</vt:lpstr>
      <vt:lpstr>PowerPoint-Präsentation</vt:lpstr>
      <vt:lpstr>X-ray control after operation</vt:lpstr>
      <vt:lpstr>Op.Positioning for Ventral Approach on Middle Part of Cervical Spine</vt:lpstr>
      <vt:lpstr>High Speed Drill</vt:lpstr>
      <vt:lpstr>Using X- Ray During The Operation</vt:lpstr>
      <vt:lpstr>Removing of one or more Vertebra if necessary</vt:lpstr>
      <vt:lpstr>Intervals of examination, care and support after the operation </vt:lpstr>
      <vt:lpstr>Clinical outcome and Result</vt:lpstr>
      <vt:lpstr>Operated patients with follow up</vt:lpstr>
      <vt:lpstr>PowerPoint-Präsentation</vt:lpstr>
      <vt:lpstr>Different resultes from different  Operation Methods</vt:lpstr>
      <vt:lpstr>Best Result By Using Titanium 3mm Plates Between C0-C3 in Combination With Transarticular C1/C2 Screwing</vt:lpstr>
      <vt:lpstr>Best Outcome</vt:lpstr>
      <vt:lpstr>Results</vt:lpstr>
      <vt:lpstr>Results</vt:lpstr>
      <vt:lpstr>Results</vt:lpstr>
      <vt:lpstr>The period of time for the follow up after the operation</vt:lpstr>
      <vt:lpstr>Complications</vt:lpstr>
      <vt:lpstr>Summary</vt:lpstr>
      <vt:lpstr>We are at the start to begin to understand some consequences of whiplash related injuries. I see myself as a passionate ambassador to give patients with CCJ damage a better quality of life and a brighter future.</vt:lpstr>
      <vt:lpstr>Montazem, Abbas MD. Consultant Neurosurgeon at  Buehl Hospital  Germany  Home Page : www. montazem.de</vt:lpstr>
      <vt:lpstr>Entrance In Buehl Hospital </vt:lpstr>
    </vt:vector>
  </TitlesOfParts>
  <Company>Samsung Electronics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Multitude of Problems Occuring after Whiplash Injury :</dc:title>
  <dc:creator>DR.Montazem</dc:creator>
  <cp:lastModifiedBy>Andy Kielhorn</cp:lastModifiedBy>
  <cp:revision>49</cp:revision>
  <dcterms:created xsi:type="dcterms:W3CDTF">2006-05-23T16:28:09Z</dcterms:created>
  <dcterms:modified xsi:type="dcterms:W3CDTF">2023-06-22T19:40:01Z</dcterms:modified>
</cp:coreProperties>
</file>