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277" r:id="rId2"/>
    <p:sldId id="276" r:id="rId3"/>
    <p:sldId id="257" r:id="rId4"/>
    <p:sldId id="286" r:id="rId5"/>
    <p:sldId id="297" r:id="rId6"/>
    <p:sldId id="258" r:id="rId7"/>
    <p:sldId id="259" r:id="rId8"/>
    <p:sldId id="265" r:id="rId9"/>
    <p:sldId id="260" r:id="rId10"/>
    <p:sldId id="262" r:id="rId11"/>
    <p:sldId id="261" r:id="rId12"/>
    <p:sldId id="263" r:id="rId13"/>
    <p:sldId id="264" r:id="rId14"/>
    <p:sldId id="268" r:id="rId15"/>
    <p:sldId id="269" r:id="rId16"/>
    <p:sldId id="296" r:id="rId17"/>
    <p:sldId id="279" r:id="rId18"/>
    <p:sldId id="266" r:id="rId19"/>
    <p:sldId id="267" r:id="rId20"/>
    <p:sldId id="280" r:id="rId21"/>
    <p:sldId id="270" r:id="rId22"/>
    <p:sldId id="271" r:id="rId23"/>
    <p:sldId id="282" r:id="rId24"/>
    <p:sldId id="273" r:id="rId25"/>
    <p:sldId id="281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274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5" autoAdjust="0"/>
  </p:normalViewPr>
  <p:slideViewPr>
    <p:cSldViewPr>
      <p:cViewPr varScale="1">
        <p:scale>
          <a:sx n="90" d="100"/>
          <a:sy n="90" d="100"/>
        </p:scale>
        <p:origin x="11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5A28F89-CC81-342B-86C4-55E97E6EAA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0CA13F49-CE91-0E86-5626-2BFB03A6D7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0677CC34-AC7B-EB7B-C66F-36ED2C56AA7A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7E6D19D9-9C4B-D09D-016C-F00D0B2324C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C86DAC87-B200-5305-5CD9-A45141D6E9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B20ABB46-7724-ED8C-E9F8-132146EB5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055312-5963-4076-A905-75B6AF226FAE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664AB80-A550-77C1-2BEB-CADF63F2BC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01536-6222-4643-BE68-0AE202EA3218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FF44B33-2B11-17F2-66BF-D2792144633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127B13D-D63B-03F5-1C78-24488C5B9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53DA645A-3E33-3A17-C063-C36CA769CD8F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123" name="Freeform 3">
              <a:extLst>
                <a:ext uri="{FF2B5EF4-FFF2-40B4-BE49-F238E27FC236}">
                  <a16:creationId xmlns:a16="http://schemas.microsoft.com/office/drawing/2014/main" id="{6B78F697-75CE-F574-CF49-FEAAD1AC94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5124" name="Freeform 4">
              <a:extLst>
                <a:ext uri="{FF2B5EF4-FFF2-40B4-BE49-F238E27FC236}">
                  <a16:creationId xmlns:a16="http://schemas.microsoft.com/office/drawing/2014/main" id="{E043FD7C-2AA5-2674-CA8F-DA28439BEA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5125" name="Freeform 5">
            <a:extLst>
              <a:ext uri="{FF2B5EF4-FFF2-40B4-BE49-F238E27FC236}">
                <a16:creationId xmlns:a16="http://schemas.microsoft.com/office/drawing/2014/main" id="{38273B92-DB54-8806-2AC2-D792353B832D}"/>
              </a:ext>
            </a:extLst>
          </p:cNvPr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5126" name="Group 6">
            <a:extLst>
              <a:ext uri="{FF2B5EF4-FFF2-40B4-BE49-F238E27FC236}">
                <a16:creationId xmlns:a16="http://schemas.microsoft.com/office/drawing/2014/main" id="{ED6664EB-8633-7A9A-720F-B5BD5EAD6D4B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5127" name="Freeform 7">
              <a:extLst>
                <a:ext uri="{FF2B5EF4-FFF2-40B4-BE49-F238E27FC236}">
                  <a16:creationId xmlns:a16="http://schemas.microsoft.com/office/drawing/2014/main" id="{52ACAE25-8B82-40ED-7BF7-BFCFCD4AD91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5128" name="Group 8">
              <a:extLst>
                <a:ext uri="{FF2B5EF4-FFF2-40B4-BE49-F238E27FC236}">
                  <a16:creationId xmlns:a16="http://schemas.microsoft.com/office/drawing/2014/main" id="{4729B24B-D841-9BC6-0DF7-14FD2957AB1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5129" name="Freeform 9">
                <a:extLst>
                  <a:ext uri="{FF2B5EF4-FFF2-40B4-BE49-F238E27FC236}">
                    <a16:creationId xmlns:a16="http://schemas.microsoft.com/office/drawing/2014/main" id="{607C041F-04F6-EF48-BC65-77EE9C332AB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30" name="Freeform 10">
                <a:extLst>
                  <a:ext uri="{FF2B5EF4-FFF2-40B4-BE49-F238E27FC236}">
                    <a16:creationId xmlns:a16="http://schemas.microsoft.com/office/drawing/2014/main" id="{7B37957F-1532-3D18-D52E-40750CBD60B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31" name="Freeform 11">
                <a:extLst>
                  <a:ext uri="{FF2B5EF4-FFF2-40B4-BE49-F238E27FC236}">
                    <a16:creationId xmlns:a16="http://schemas.microsoft.com/office/drawing/2014/main" id="{A9B89513-8257-BBCB-A733-968EBE62377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32" name="Freeform 12">
                <a:extLst>
                  <a:ext uri="{FF2B5EF4-FFF2-40B4-BE49-F238E27FC236}">
                    <a16:creationId xmlns:a16="http://schemas.microsoft.com/office/drawing/2014/main" id="{770D4CD2-F255-A4C3-1288-88C3EF13CB5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33" name="Freeform 13">
                <a:extLst>
                  <a:ext uri="{FF2B5EF4-FFF2-40B4-BE49-F238E27FC236}">
                    <a16:creationId xmlns:a16="http://schemas.microsoft.com/office/drawing/2014/main" id="{BFA990D5-2CEF-8FF4-1EF4-6B610F05B62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5134" name="Freeform 14">
              <a:extLst>
                <a:ext uri="{FF2B5EF4-FFF2-40B4-BE49-F238E27FC236}">
                  <a16:creationId xmlns:a16="http://schemas.microsoft.com/office/drawing/2014/main" id="{F8A90E4C-0617-6D4C-6480-E6AE8AF60566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5135" name="Group 15">
            <a:extLst>
              <a:ext uri="{FF2B5EF4-FFF2-40B4-BE49-F238E27FC236}">
                <a16:creationId xmlns:a16="http://schemas.microsoft.com/office/drawing/2014/main" id="{3A0BA73E-6D2C-17FD-9DDE-B8846934A7C0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136" name="Freeform 16">
              <a:extLst>
                <a:ext uri="{FF2B5EF4-FFF2-40B4-BE49-F238E27FC236}">
                  <a16:creationId xmlns:a16="http://schemas.microsoft.com/office/drawing/2014/main" id="{FA9E849C-9777-6CCB-A534-2CAF39314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5137" name="Freeform 17">
              <a:extLst>
                <a:ext uri="{FF2B5EF4-FFF2-40B4-BE49-F238E27FC236}">
                  <a16:creationId xmlns:a16="http://schemas.microsoft.com/office/drawing/2014/main" id="{00CBC324-7994-8310-30A1-14D8FAA26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5138" name="Freeform 18">
              <a:extLst>
                <a:ext uri="{FF2B5EF4-FFF2-40B4-BE49-F238E27FC236}">
                  <a16:creationId xmlns:a16="http://schemas.microsoft.com/office/drawing/2014/main" id="{CF26FED0-21B2-3722-6070-D5F02BBEC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5139" name="Freeform 19">
              <a:extLst>
                <a:ext uri="{FF2B5EF4-FFF2-40B4-BE49-F238E27FC236}">
                  <a16:creationId xmlns:a16="http://schemas.microsoft.com/office/drawing/2014/main" id="{94BC01E9-079B-D223-8543-202F3469D3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5140" name="Freeform 20">
              <a:extLst>
                <a:ext uri="{FF2B5EF4-FFF2-40B4-BE49-F238E27FC236}">
                  <a16:creationId xmlns:a16="http://schemas.microsoft.com/office/drawing/2014/main" id="{572C23E7-6F30-01C5-6B11-618D058607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5141" name="Freeform 21">
              <a:extLst>
                <a:ext uri="{FF2B5EF4-FFF2-40B4-BE49-F238E27FC236}">
                  <a16:creationId xmlns:a16="http://schemas.microsoft.com/office/drawing/2014/main" id="{5B93E21A-8AC9-160F-D4FD-065531F976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5142" name="Rectangle 22">
            <a:extLst>
              <a:ext uri="{FF2B5EF4-FFF2-40B4-BE49-F238E27FC236}">
                <a16:creationId xmlns:a16="http://schemas.microsoft.com/office/drawing/2014/main" id="{52F321FC-34ED-04E5-4172-3DCB4B57C26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de-DE" noProof="0"/>
              <a:t>Titelmasterformat durch Klicken bearbeiten</a:t>
            </a:r>
          </a:p>
        </p:txBody>
      </p:sp>
      <p:sp>
        <p:nvSpPr>
          <p:cNvPr id="5143" name="Rectangle 23">
            <a:extLst>
              <a:ext uri="{FF2B5EF4-FFF2-40B4-BE49-F238E27FC236}">
                <a16:creationId xmlns:a16="http://schemas.microsoft.com/office/drawing/2014/main" id="{243A1C5E-C6C3-7C76-CF41-38849DDC5A3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de-DE" noProof="0"/>
              <a:t>Formatvorlage des Untertitelmasters durch Klicken bearbeiten</a:t>
            </a:r>
          </a:p>
        </p:txBody>
      </p:sp>
      <p:sp>
        <p:nvSpPr>
          <p:cNvPr id="5144" name="Rectangle 24">
            <a:extLst>
              <a:ext uri="{FF2B5EF4-FFF2-40B4-BE49-F238E27FC236}">
                <a16:creationId xmlns:a16="http://schemas.microsoft.com/office/drawing/2014/main" id="{B141AADC-917B-25A7-19DB-4E488C0412E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18AE835B-A33F-06F4-3BE5-707F5A813E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EBCBF24-8DAB-428D-BB5A-CAD5F9BFAE47}" type="slidenum">
              <a:rPr lang="en-US" altLang="de-DE"/>
              <a:pPr/>
              <a:t>‹Nr.›</a:t>
            </a:fld>
            <a:endParaRPr lang="en-US" altLang="de-DE"/>
          </a:p>
        </p:txBody>
      </p:sp>
      <p:sp>
        <p:nvSpPr>
          <p:cNvPr id="5146" name="Rectangle 26">
            <a:extLst>
              <a:ext uri="{FF2B5EF4-FFF2-40B4-BE49-F238E27FC236}">
                <a16:creationId xmlns:a16="http://schemas.microsoft.com/office/drawing/2014/main" id="{EEB0BC8C-BA80-01A1-527D-97F43241E9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C0DDF-2C1E-81B1-67F8-8E56DED2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1ED9A8-46B1-4AD0-5FC5-1A095171D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01BFF0-22CB-ED45-4B0A-C5114910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F87699-CB28-B861-B3CA-3A8196EA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B003E6-C4D4-7F6D-B138-C669CFB5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04542-C2BB-416E-8656-85201784C9A6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6863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B3EC1BE-ECBC-E46D-D8B5-F5D18B968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9FB964-D31A-ACA7-B7BC-BF1EB315A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471C2C-DF8A-EB79-F25E-101A85F4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1A52CE-C876-6B15-4AC7-1A3D7B3E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B64BAB-2CD5-8271-80D8-E790CE11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E70E9-14F0-44AB-AAE1-116D35D6FD11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82941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BBE96-2BED-AE07-0BBD-DF3DF155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9CA4F0-BD81-CD42-F233-9CE3F5BEEB0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55D69513-31EF-4758-BB0E-BC718498319F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EDCF56-D2FA-2342-6AAA-09F16D4F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AAD89D-6078-5CF4-21EC-C5CF69BC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0ACECB-8E9A-1148-9C2F-4AE16778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59FD3E-1F1A-4A83-9A78-6DDBA7137F0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86808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 und 2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B2DC5-B23C-683B-A925-04943CB6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F189E9-B0EF-0E84-D0B2-7CFF419FD9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A4CAB6-D5E1-CDC0-A77F-16527919F1C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939F7F-021B-D5B0-848E-A6D081054FC5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DC5D504-F846-795E-A1D5-D1524B85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E757A97-E610-7974-44A6-810EEB85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0F404F-9EEA-0424-D1CF-A441915A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34D1DD8-EFC8-48E8-B4AA-7BFE6E1F0A66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2187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18B3B-C48A-0140-F5F7-664BD099C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CAB3C-7609-5A2C-7F38-87D89C663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B5B85C-EC2F-A218-96D2-BB38E8B4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D4A98-7BC8-434B-7885-B2765B05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B154FD-7ED2-21D2-EAAE-1FF70657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E6A5F-D539-46D3-9A1F-8A08D886772E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4619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C5CA0-FD39-D382-D05D-20661711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34730E-BDE8-6593-A2C7-5030E866F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BEAF31-5788-B281-30EB-A0A8AA38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BA60D2-03B6-08ED-FC28-AFEB2139F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34E59B-828C-181A-0DA6-5AD23D83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BEECB-68F7-4AD4-A659-80DFA88F75C9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2118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7F4E3-D5B9-E986-FFB6-CAFA16BF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167BFF-3C34-F8EB-89EA-E6499A8A0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D521DB-69D5-215E-78ED-757271FCD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D35A0E-3C39-35BB-5487-4C0B5152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C7B17E-BB8E-1AD8-B669-8EEFC540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53BC34-EEEB-F49F-7A93-27AAE7AB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55ECF-3CC6-44EB-BC07-220A59FBFFF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795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257CD-43A6-9A46-928D-4FC968C5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A9A658-E028-3384-F537-0FE807811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8C3F35D-6304-CEBA-6CE4-C249DEAA3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051134-6A42-8990-B261-DD9DB5E33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ABEA0BE-1075-3CD6-FE7C-7EA5717D7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B66FBC6-F6C3-377C-43A8-6085E29B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7A7A645-A798-D48B-8F06-49AD6FEA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033DD1C-3843-C147-56DA-83AB37E3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00E44-6F54-486D-869E-A2AD31EDD113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13784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F1559-0D69-A297-DD1A-8E342DEEB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B73428-CE5F-7C1D-ADDD-B1EE95EC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9A405F-EE56-B82C-60E1-16033980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34BEC0-3A9B-43F5-B2AC-A10D2D3D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E33F1-2EAA-4F6D-98B1-369F099DDC25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3926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83AAD0-1074-94D9-BA17-55A5EC36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E71D78-7133-EE09-2467-5B23B41C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35208D-C24B-5E64-EEC4-1C31B6AB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8E175-6811-4693-A722-C94C142556E5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6675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21BB3-BE53-3F2B-8530-E47639FA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EA17B-3EFD-B28C-F949-5C54AA418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D9DA3D-6921-69E6-315B-9AFB1A1DF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849B00F-A1D8-AE59-0923-202B78FA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637164-9BD4-BD9D-1738-3891A320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6F1285-179A-5A7A-C64E-A90F01F4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894B5-B419-4334-9767-07F8204FF1D9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766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2BBB6-739E-81C8-35D0-C774AB83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02EEF88-9B0D-EECF-3F6F-1B8662418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D61C8C-D0D0-D06D-10D7-09056062A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2E76D9-45DD-C0E7-2889-34A227C8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8CDF3A-FDFD-CEA3-DC0D-2DD83C517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44CB6B-F4B0-C532-3ADB-07D10CAA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69B1-5442-4C57-A79B-4C8B33963C0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5265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67B949EF-45C0-DDC6-670D-C620AD4969F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826FEA8B-5451-BD50-7FDE-41F276D062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id="{94AAA726-0328-F356-EE81-83765F4EBD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4101" name="Freeform 5">
            <a:extLst>
              <a:ext uri="{FF2B5EF4-FFF2-40B4-BE49-F238E27FC236}">
                <a16:creationId xmlns:a16="http://schemas.microsoft.com/office/drawing/2014/main" id="{91BC440D-B7CD-8FE8-B356-5AD878E1496F}"/>
              </a:ext>
            </a:extLst>
          </p:cNvPr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4102" name="Group 6">
            <a:extLst>
              <a:ext uri="{FF2B5EF4-FFF2-40B4-BE49-F238E27FC236}">
                <a16:creationId xmlns:a16="http://schemas.microsoft.com/office/drawing/2014/main" id="{97FF660D-9A52-810A-E9D7-8A22383A359B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>
              <a:extLst>
                <a:ext uri="{FF2B5EF4-FFF2-40B4-BE49-F238E27FC236}">
                  <a16:creationId xmlns:a16="http://schemas.microsoft.com/office/drawing/2014/main" id="{94CE3BF2-0207-389A-E3D9-0DD72A99A94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4104" name="Group 8">
              <a:extLst>
                <a:ext uri="{FF2B5EF4-FFF2-40B4-BE49-F238E27FC236}">
                  <a16:creationId xmlns:a16="http://schemas.microsoft.com/office/drawing/2014/main" id="{39BE3F95-0884-F9DF-4704-7C87E7752C6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>
                <a:extLst>
                  <a:ext uri="{FF2B5EF4-FFF2-40B4-BE49-F238E27FC236}">
                    <a16:creationId xmlns:a16="http://schemas.microsoft.com/office/drawing/2014/main" id="{4762B5E2-9AE9-8A12-FD83-C38AB6B1C93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06" name="Freeform 10">
                <a:extLst>
                  <a:ext uri="{FF2B5EF4-FFF2-40B4-BE49-F238E27FC236}">
                    <a16:creationId xmlns:a16="http://schemas.microsoft.com/office/drawing/2014/main" id="{1EFE10AB-926A-C6A5-6D46-BDF6CEF38E0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07" name="Freeform 11">
                <a:extLst>
                  <a:ext uri="{FF2B5EF4-FFF2-40B4-BE49-F238E27FC236}">
                    <a16:creationId xmlns:a16="http://schemas.microsoft.com/office/drawing/2014/main" id="{3E8DF94C-0807-505E-ADA9-9E855F844C4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08" name="Freeform 12">
                <a:extLst>
                  <a:ext uri="{FF2B5EF4-FFF2-40B4-BE49-F238E27FC236}">
                    <a16:creationId xmlns:a16="http://schemas.microsoft.com/office/drawing/2014/main" id="{9F3CDC63-FB7E-B2BA-FDED-519DA25B15E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109" name="Freeform 13">
                <a:extLst>
                  <a:ext uri="{FF2B5EF4-FFF2-40B4-BE49-F238E27FC236}">
                    <a16:creationId xmlns:a16="http://schemas.microsoft.com/office/drawing/2014/main" id="{EB7D75A9-D4DE-C729-21C7-7DD5E526958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4110" name="Freeform 14">
              <a:extLst>
                <a:ext uri="{FF2B5EF4-FFF2-40B4-BE49-F238E27FC236}">
                  <a16:creationId xmlns:a16="http://schemas.microsoft.com/office/drawing/2014/main" id="{A9FB0DF9-563C-7CB2-08FF-5B3CBEEE0C8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4111" name="Group 15">
            <a:extLst>
              <a:ext uri="{FF2B5EF4-FFF2-40B4-BE49-F238E27FC236}">
                <a16:creationId xmlns:a16="http://schemas.microsoft.com/office/drawing/2014/main" id="{BFA991A5-91F2-5A7B-97D4-98E3F6545600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>
              <a:extLst>
                <a:ext uri="{FF2B5EF4-FFF2-40B4-BE49-F238E27FC236}">
                  <a16:creationId xmlns:a16="http://schemas.microsoft.com/office/drawing/2014/main" id="{EA83760B-B500-D21B-25F7-956C510C8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113" name="Freeform 17">
              <a:extLst>
                <a:ext uri="{FF2B5EF4-FFF2-40B4-BE49-F238E27FC236}">
                  <a16:creationId xmlns:a16="http://schemas.microsoft.com/office/drawing/2014/main" id="{7F31BA5F-43D6-690B-BA9B-59C30B157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114" name="Freeform 18">
              <a:extLst>
                <a:ext uri="{FF2B5EF4-FFF2-40B4-BE49-F238E27FC236}">
                  <a16:creationId xmlns:a16="http://schemas.microsoft.com/office/drawing/2014/main" id="{62044E9B-7B12-A27B-4DD7-DDB6C32D5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115" name="Freeform 19">
              <a:extLst>
                <a:ext uri="{FF2B5EF4-FFF2-40B4-BE49-F238E27FC236}">
                  <a16:creationId xmlns:a16="http://schemas.microsoft.com/office/drawing/2014/main" id="{F1ADAA61-2B33-4D89-2B85-B4633FB9F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116" name="Freeform 20">
              <a:extLst>
                <a:ext uri="{FF2B5EF4-FFF2-40B4-BE49-F238E27FC236}">
                  <a16:creationId xmlns:a16="http://schemas.microsoft.com/office/drawing/2014/main" id="{84E5CA2E-75A4-20F2-4F98-19C5D54A9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117" name="Freeform 21">
              <a:extLst>
                <a:ext uri="{FF2B5EF4-FFF2-40B4-BE49-F238E27FC236}">
                  <a16:creationId xmlns:a16="http://schemas.microsoft.com/office/drawing/2014/main" id="{795A785B-146A-F1FA-AF9D-57A6C34EE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4118" name="Rectangle 22">
            <a:extLst>
              <a:ext uri="{FF2B5EF4-FFF2-40B4-BE49-F238E27FC236}">
                <a16:creationId xmlns:a16="http://schemas.microsoft.com/office/drawing/2014/main" id="{A34F25E7-3CEA-FEE4-E643-BE59518AF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Titelmasterformat durch Klicken bearbeiten</a:t>
            </a:r>
          </a:p>
        </p:txBody>
      </p:sp>
      <p:sp>
        <p:nvSpPr>
          <p:cNvPr id="4119" name="Rectangle 23">
            <a:extLst>
              <a:ext uri="{FF2B5EF4-FFF2-40B4-BE49-F238E27FC236}">
                <a16:creationId xmlns:a16="http://schemas.microsoft.com/office/drawing/2014/main" id="{70EDC210-CB22-41C1-63BB-E5F426129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Textmasterformate durch Klicken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4120" name="Rectangle 24">
            <a:extLst>
              <a:ext uri="{FF2B5EF4-FFF2-40B4-BE49-F238E27FC236}">
                <a16:creationId xmlns:a16="http://schemas.microsoft.com/office/drawing/2014/main" id="{F553A1D5-D670-032C-4286-9930C75173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de-DE"/>
          </a:p>
        </p:txBody>
      </p:sp>
      <p:sp>
        <p:nvSpPr>
          <p:cNvPr id="4121" name="Rectangle 25">
            <a:extLst>
              <a:ext uri="{FF2B5EF4-FFF2-40B4-BE49-F238E27FC236}">
                <a16:creationId xmlns:a16="http://schemas.microsoft.com/office/drawing/2014/main" id="{593C3C9C-3321-72A2-FD2E-33C80BE604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de-DE"/>
          </a:p>
        </p:txBody>
      </p:sp>
      <p:sp>
        <p:nvSpPr>
          <p:cNvPr id="4122" name="Rectangle 26">
            <a:extLst>
              <a:ext uri="{FF2B5EF4-FFF2-40B4-BE49-F238E27FC236}">
                <a16:creationId xmlns:a16="http://schemas.microsoft.com/office/drawing/2014/main" id="{EFDDE77E-2414-2B07-0D98-2674C24367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9A9AA43-43B4-4F94-A562-0D0030F1772C}" type="slidenum">
              <a:rPr lang="en-US" altLang="de-DE"/>
              <a:pPr/>
              <a:t>‹Nr.›</a:t>
            </a:fld>
            <a:endParaRPr lang="en-US" alt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E8F16FC-F022-0101-89E0-DBF64BB642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836613"/>
            <a:ext cx="7772400" cy="1470025"/>
          </a:xfrm>
        </p:spPr>
        <p:txBody>
          <a:bodyPr/>
          <a:lstStyle/>
          <a:p>
            <a:r>
              <a:rPr lang="de-DE" altLang="de-DE" sz="6000">
                <a:latin typeface="Times New Roman" panose="02020603050405020304" pitchFamily="18" charset="0"/>
              </a:rPr>
              <a:t>Wirbelsäulen-Chirurgie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25C226B-7951-EAD4-8343-1716534EF2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2781300"/>
            <a:ext cx="6400800" cy="1752600"/>
          </a:xfrm>
        </p:spPr>
        <p:txBody>
          <a:bodyPr/>
          <a:lstStyle/>
          <a:p>
            <a:r>
              <a:rPr lang="de-DE" altLang="de-DE" sz="4000">
                <a:latin typeface="Times New Roman" panose="02020603050405020304" pitchFamily="18" charset="0"/>
              </a:rPr>
              <a:t>Operative Behandlungsmöglichkeiten aus heutiger Sicht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E5520AA1-27A1-2964-C277-3F5B1751D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831975"/>
          </a:xfrm>
        </p:spPr>
        <p:txBody>
          <a:bodyPr/>
          <a:lstStyle/>
          <a:p>
            <a:r>
              <a:rPr lang="de-DE" altLang="de-DE" sz="3600">
                <a:solidFill>
                  <a:srgbClr val="FFFF00"/>
                </a:solidFill>
              </a:rPr>
              <a:t>Verschiedene Möglichkeiten des Bandscheibenvorfalls</a:t>
            </a:r>
            <a:br>
              <a:rPr lang="de-DE" altLang="de-DE" sz="3600">
                <a:solidFill>
                  <a:srgbClr val="FFFF00"/>
                </a:solidFill>
              </a:rPr>
            </a:br>
            <a:endParaRPr lang="de-DE" altLang="de-DE" sz="3600">
              <a:solidFill>
                <a:srgbClr val="FFFF00"/>
              </a:solidFill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F794102C-A7C7-9889-5B59-4343CD354F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altLang="de-DE" sz="2800"/>
              <a:t>Nach vorne in Richtung Bauch</a:t>
            </a:r>
          </a:p>
          <a:p>
            <a:r>
              <a:rPr lang="de-DE" altLang="de-DE" sz="2800"/>
              <a:t>Nach hinten in Richtung Nerven</a:t>
            </a:r>
          </a:p>
          <a:p>
            <a:r>
              <a:rPr lang="de-DE" altLang="de-DE" sz="2800"/>
              <a:t>Nach oben oder unten in Richtung der benachbarten Wirbelkörper</a:t>
            </a:r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7FA01732-46F2-8B17-FB6E-1FDD8B585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57338"/>
            <a:ext cx="3228975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610C118-3B48-A70D-6B62-28D747C13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>
                <a:solidFill>
                  <a:srgbClr val="FFFF00"/>
                </a:solidFill>
              </a:rPr>
              <a:t>Wie kann ein Bandscheibenvorfall einen Ischias oder Lähmung verursachen?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0100CF18-21FF-F7FC-31A7-307D38B8621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altLang="de-DE" sz="2800"/>
              <a:t>Bei einem einseitigen Vorfall kann die Nervenwurzel unter Druck geraten</a:t>
            </a:r>
          </a:p>
          <a:p>
            <a:r>
              <a:rPr lang="de-DE" altLang="de-DE" sz="2800"/>
              <a:t>Bei einem mittelständigen Vorfall können alle Nerven betroffen sein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0A7EFAC6-990D-6FDD-E97A-9852AC54A4A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46338"/>
            <a:ext cx="4038600" cy="2803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>
            <a:extLst>
              <a:ext uri="{FF2B5EF4-FFF2-40B4-BE49-F238E27FC236}">
                <a16:creationId xmlns:a16="http://schemas.microsoft.com/office/drawing/2014/main" id="{7DA687E9-5437-60FC-0B61-D916C8128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r>
              <a:rPr lang="de-DE" altLang="de-DE">
                <a:solidFill>
                  <a:srgbClr val="FFFF00"/>
                </a:solidFill>
              </a:rPr>
              <a:t>NMR und Röntgenuntersuchung</a:t>
            </a: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2EDC96EA-F61E-4F9D-825E-FB14E2836F39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5445125"/>
            <a:ext cx="8229600" cy="650875"/>
          </a:xfrm>
        </p:spPr>
        <p:txBody>
          <a:bodyPr/>
          <a:lstStyle/>
          <a:p>
            <a:r>
              <a:rPr lang="en-US" altLang="de-DE" sz="2800"/>
              <a:t>NMR Bild L5/S1Vorfall          Rö Bild der LWS</a:t>
            </a:r>
          </a:p>
        </p:txBody>
      </p:sp>
      <p:pic>
        <p:nvPicPr>
          <p:cNvPr id="20489" name="Picture 9">
            <a:extLst>
              <a:ext uri="{FF2B5EF4-FFF2-40B4-BE49-F238E27FC236}">
                <a16:creationId xmlns:a16="http://schemas.microsoft.com/office/drawing/2014/main" id="{CD4E8A12-0B48-73FD-7C05-D675A9E750D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550" y="1125538"/>
            <a:ext cx="3319463" cy="43195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>
            <a:extLst>
              <a:ext uri="{FF2B5EF4-FFF2-40B4-BE49-F238E27FC236}">
                <a16:creationId xmlns:a16="http://schemas.microsoft.com/office/drawing/2014/main" id="{90440F62-80BE-8B98-5C18-6F34B32BD637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125538"/>
            <a:ext cx="3240087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Rectangle 13">
            <a:extLst>
              <a:ext uri="{FF2B5EF4-FFF2-40B4-BE49-F238E27FC236}">
                <a16:creationId xmlns:a16="http://schemas.microsoft.com/office/drawing/2014/main" id="{4CF017AD-5C9B-487B-A290-A6F49BE4E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</a:rPr>
              <a:t>Wie wird ein Bandscheibenleiden behandelt?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F9D1B26B-7624-8E6E-AB99-2661AF61C6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84313"/>
            <a:ext cx="4038600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de-DE" b="1" i="1"/>
              <a:t>Nicht operativ</a:t>
            </a:r>
          </a:p>
          <a:p>
            <a:r>
              <a:rPr lang="de-DE" altLang="de-DE" sz="2800"/>
              <a:t>Physikalisch und mit Krankengymnastik</a:t>
            </a:r>
          </a:p>
          <a:p>
            <a:r>
              <a:rPr lang="de-DE" altLang="de-DE" sz="2800"/>
              <a:t>Medikamentös</a:t>
            </a:r>
          </a:p>
          <a:p>
            <a:r>
              <a:rPr lang="de-DE" altLang="de-DE" sz="2800"/>
              <a:t>Akupunktur</a:t>
            </a:r>
          </a:p>
          <a:p>
            <a:r>
              <a:rPr lang="de-DE" altLang="de-DE" sz="2800"/>
              <a:t>Kochsalztherapie mit Katheter</a:t>
            </a:r>
          </a:p>
          <a:p>
            <a:endParaRPr lang="de-DE" altLang="de-DE" sz="2800"/>
          </a:p>
          <a:p>
            <a:endParaRPr lang="de-DE" altLang="de-DE" sz="2800"/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00E7EF90-DE3D-E3A2-ECFE-C4620C5A0EE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254500" y="1485900"/>
            <a:ext cx="4932363" cy="4248150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b="1" i="1"/>
              <a:t>Operativ</a:t>
            </a:r>
          </a:p>
          <a:p>
            <a:r>
              <a:rPr lang="de-DE" altLang="de-DE" sz="2800"/>
              <a:t>Percutane Diskektomie</a:t>
            </a:r>
          </a:p>
          <a:p>
            <a:r>
              <a:rPr lang="de-DE" altLang="de-DE" sz="2800"/>
              <a:t>Laser Diskektomie</a:t>
            </a:r>
          </a:p>
          <a:p>
            <a:r>
              <a:rPr lang="de-DE" altLang="de-DE" sz="2800"/>
              <a:t>Wärmekatheter -Behandlung</a:t>
            </a:r>
          </a:p>
          <a:p>
            <a:r>
              <a:rPr lang="de-DE" altLang="de-DE" sz="2800"/>
              <a:t>Offene Op. Mikrochirurg</a:t>
            </a:r>
            <a:r>
              <a:rPr lang="de-DE" altLang="de-DE" sz="2800" i="1"/>
              <a:t>.</a:t>
            </a:r>
          </a:p>
          <a:p>
            <a:r>
              <a:rPr lang="de-DE" altLang="de-DE" sz="2800"/>
              <a:t>Stabilisierungsoperation.</a:t>
            </a:r>
          </a:p>
          <a:p>
            <a:endParaRPr lang="de-DE" altLang="de-DE"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>
            <a:extLst>
              <a:ext uri="{FF2B5EF4-FFF2-40B4-BE49-F238E27FC236}">
                <a16:creationId xmlns:a16="http://schemas.microsoft.com/office/drawing/2014/main" id="{413A4C28-F2D9-9B30-C07E-17F80B06E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</a:rPr>
              <a:t>Nicht operative Behandlungsmöglichkeiten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E1DCACBE-BA39-D747-B8F9-5519AEC49C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2138" cy="4495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altLang="de-DE" sz="3600" b="1"/>
              <a:t>Vorteile</a:t>
            </a:r>
          </a:p>
          <a:p>
            <a:pPr>
              <a:lnSpc>
                <a:spcPct val="90000"/>
              </a:lnSpc>
            </a:pPr>
            <a:r>
              <a:rPr lang="de-DE" altLang="de-DE"/>
              <a:t>Schonend</a:t>
            </a:r>
          </a:p>
          <a:p>
            <a:pPr>
              <a:lnSpc>
                <a:spcPct val="90000"/>
              </a:lnSpc>
            </a:pPr>
            <a:r>
              <a:rPr lang="de-DE" altLang="de-DE"/>
              <a:t>Rasch einsetzbar</a:t>
            </a:r>
          </a:p>
          <a:p>
            <a:pPr>
              <a:lnSpc>
                <a:spcPct val="90000"/>
              </a:lnSpc>
            </a:pPr>
            <a:r>
              <a:rPr lang="de-DE" altLang="de-DE"/>
              <a:t>Wenige Komplikationen</a:t>
            </a:r>
          </a:p>
          <a:p>
            <a:pPr>
              <a:lnSpc>
                <a:spcPct val="90000"/>
              </a:lnSpc>
            </a:pPr>
            <a:r>
              <a:rPr lang="de-DE" altLang="de-DE"/>
              <a:t>Nicht begrenzt auf große Kliniken</a:t>
            </a:r>
          </a:p>
          <a:p>
            <a:pPr>
              <a:lnSpc>
                <a:spcPct val="90000"/>
              </a:lnSpc>
            </a:pPr>
            <a:r>
              <a:rPr lang="de-DE" altLang="de-DE"/>
              <a:t>Kostengünstig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F8512FDA-44F3-EAE2-3B54-5F2AC1F153D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4495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altLang="de-DE" b="1"/>
              <a:t>Nachteile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/>
              <a:t>Nicht wirksam bei</a:t>
            </a:r>
            <a:r>
              <a:rPr lang="de-DE" altLang="de-DE" sz="2800"/>
              <a:t> :</a:t>
            </a:r>
          </a:p>
          <a:p>
            <a:pPr>
              <a:lnSpc>
                <a:spcPct val="90000"/>
              </a:lnSpc>
            </a:pPr>
            <a:r>
              <a:rPr lang="de-DE" altLang="de-DE"/>
              <a:t>großen Vorfällen</a:t>
            </a:r>
          </a:p>
          <a:p>
            <a:pPr>
              <a:lnSpc>
                <a:spcPct val="90000"/>
              </a:lnSpc>
            </a:pPr>
            <a:r>
              <a:rPr lang="de-DE" altLang="de-DE"/>
              <a:t> Spinalkanalstenosen</a:t>
            </a:r>
          </a:p>
          <a:p>
            <a:pPr>
              <a:lnSpc>
                <a:spcPct val="90000"/>
              </a:lnSpc>
            </a:pPr>
            <a:r>
              <a:rPr lang="de-DE" altLang="de-DE"/>
              <a:t>Zu enge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/>
              <a:t>   Nervenkanäle</a:t>
            </a:r>
          </a:p>
          <a:p>
            <a:pPr>
              <a:lnSpc>
                <a:spcPct val="90000"/>
              </a:lnSpc>
            </a:pPr>
            <a:r>
              <a:rPr lang="de-DE" altLang="de-DE"/>
              <a:t>Wirbelgleiten</a:t>
            </a:r>
          </a:p>
          <a:p>
            <a:pPr>
              <a:lnSpc>
                <a:spcPct val="90000"/>
              </a:lnSpc>
            </a:pPr>
            <a:r>
              <a:rPr lang="de-DE" altLang="de-DE"/>
              <a:t>Instabilitäten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0297EAE4-FBB9-2E74-DE77-90A379BD9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</a:rPr>
              <a:t>Operative Behandlung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AB7D063D-7427-2603-2AA0-C3CB84D4BCE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4495800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de-DE" b="1"/>
              <a:t>Vorteile</a:t>
            </a:r>
          </a:p>
          <a:p>
            <a:r>
              <a:rPr lang="de-DE" altLang="de-DE" sz="2800"/>
              <a:t>Effektive Ursachen- korrektur</a:t>
            </a:r>
          </a:p>
          <a:p>
            <a:r>
              <a:rPr lang="de-DE" altLang="de-DE" sz="2800"/>
              <a:t>Sofortige Entlastung der nervalen Elemente</a:t>
            </a:r>
          </a:p>
          <a:p>
            <a:r>
              <a:rPr lang="de-DE" altLang="de-DE" sz="2800"/>
              <a:t>Dauerhafte Besserung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7DADB4D3-10C1-3A0F-89FB-F623D940241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600200"/>
            <a:ext cx="4787900" cy="4495800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de-DE" b="1"/>
              <a:t>Nachteile</a:t>
            </a:r>
          </a:p>
          <a:p>
            <a:r>
              <a:rPr lang="de-DE" altLang="de-DE" sz="2800"/>
              <a:t>Mögliche Komplikationen</a:t>
            </a:r>
          </a:p>
          <a:p>
            <a:r>
              <a:rPr lang="de-DE" altLang="de-DE" sz="2800"/>
              <a:t>Krankenhausaufenthalt</a:t>
            </a:r>
          </a:p>
          <a:p>
            <a:r>
              <a:rPr lang="de-DE" altLang="de-DE" sz="2800"/>
              <a:t>Hohe Kosten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>
            <a:extLst>
              <a:ext uri="{FF2B5EF4-FFF2-40B4-BE49-F238E27FC236}">
                <a16:creationId xmlns:a16="http://schemas.microsoft.com/office/drawing/2014/main" id="{B7664DAB-3936-D0D1-B9AB-DB6B1CC9D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Operative Behandlung</a:t>
            </a:r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0C7A218D-D998-0C53-A46D-3242284B2C5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643438" cy="4495800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de-DE" sz="2800">
                <a:solidFill>
                  <a:srgbClr val="FFFF00"/>
                </a:solidFill>
              </a:rPr>
              <a:t>Minimaler chirurgischer</a:t>
            </a:r>
          </a:p>
          <a:p>
            <a:pPr algn="ctr">
              <a:buFontTx/>
              <a:buNone/>
            </a:pPr>
            <a:r>
              <a:rPr lang="de-DE" altLang="de-DE" sz="2800">
                <a:solidFill>
                  <a:srgbClr val="FFFF00"/>
                </a:solidFill>
              </a:rPr>
              <a:t>Eingriff (Minimalinvasiv)</a:t>
            </a:r>
          </a:p>
          <a:p>
            <a:r>
              <a:rPr lang="de-DE" altLang="de-DE" sz="2800"/>
              <a:t>Laser</a:t>
            </a:r>
          </a:p>
          <a:p>
            <a:r>
              <a:rPr lang="de-DE" altLang="de-DE" sz="2800"/>
              <a:t>Percutane Bandscheiben Entfernung</a:t>
            </a:r>
          </a:p>
          <a:p>
            <a:r>
              <a:rPr lang="de-DE" altLang="de-DE" sz="2800"/>
              <a:t>Katheter Methode</a:t>
            </a:r>
          </a:p>
          <a:p>
            <a:r>
              <a:rPr lang="de-DE" altLang="de-DE" sz="2800"/>
              <a:t>Absaug Methode</a:t>
            </a:r>
          </a:p>
          <a:p>
            <a:endParaRPr lang="de-DE" altLang="de-DE" sz="2800"/>
          </a:p>
        </p:txBody>
      </p:sp>
      <p:sp>
        <p:nvSpPr>
          <p:cNvPr id="72710" name="Rectangle 6">
            <a:extLst>
              <a:ext uri="{FF2B5EF4-FFF2-40B4-BE49-F238E27FC236}">
                <a16:creationId xmlns:a16="http://schemas.microsoft.com/office/drawing/2014/main" id="{C7A8AAE7-83E6-7240-8E3B-47795F1DFF6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600200"/>
            <a:ext cx="4716462" cy="4495800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de-DE" sz="2800">
                <a:solidFill>
                  <a:srgbClr val="FFFF00"/>
                </a:solidFill>
              </a:rPr>
              <a:t>Offene Operation</a:t>
            </a:r>
          </a:p>
          <a:p>
            <a:r>
              <a:rPr lang="de-DE" altLang="de-DE" sz="2800"/>
              <a:t>Mikrochirurgisch</a:t>
            </a:r>
          </a:p>
          <a:p>
            <a:r>
              <a:rPr lang="de-DE" altLang="de-DE" sz="2800"/>
              <a:t>Ersatz mit beweglicher Bandscheibe</a:t>
            </a:r>
          </a:p>
          <a:p>
            <a:r>
              <a:rPr lang="de-DE" altLang="de-DE" sz="2800"/>
              <a:t>Ersatz mit Abstandhalter</a:t>
            </a:r>
          </a:p>
          <a:p>
            <a:r>
              <a:rPr lang="de-DE" altLang="de-DE" sz="2800"/>
              <a:t>Verschraubung (Fixateur)</a:t>
            </a:r>
          </a:p>
          <a:p>
            <a:r>
              <a:rPr lang="de-DE" altLang="de-DE" sz="2800"/>
              <a:t>Kombination von Implantaten</a:t>
            </a:r>
          </a:p>
          <a:p>
            <a:endParaRPr lang="de-DE" altLang="de-DE"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8D2A6B9-031D-7492-438C-856B508037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</a:rPr>
              <a:t>Lumbale Bandscheibenchirurgie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4EC3F7B-817F-D737-B5C9-5416533E8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sz="3600"/>
              <a:t>Einsatz von Abstandhalter</a:t>
            </a:r>
          </a:p>
          <a:p>
            <a:r>
              <a:rPr lang="de-DE" altLang="de-DE" sz="3600"/>
              <a:t>Verschraubung mit Fixateur</a:t>
            </a:r>
          </a:p>
          <a:p>
            <a:r>
              <a:rPr lang="de-DE" altLang="de-DE" sz="3600"/>
              <a:t>Kombination von verschiedenen Implantaten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>
            <a:extLst>
              <a:ext uri="{FF2B5EF4-FFF2-40B4-BE49-F238E27FC236}">
                <a16:creationId xmlns:a16="http://schemas.microsoft.com/office/drawing/2014/main" id="{50D7BDA4-9581-6055-F6D3-010E31D60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23913"/>
          </a:xfrm>
        </p:spPr>
        <p:txBody>
          <a:bodyPr/>
          <a:lstStyle/>
          <a:p>
            <a:r>
              <a:rPr lang="de-DE" altLang="de-DE">
                <a:solidFill>
                  <a:srgbClr val="FFFF00"/>
                </a:solidFill>
              </a:rPr>
              <a:t>Stabilisierungsoperation</a:t>
            </a:r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046B0928-15B4-7F00-3353-7FF05A68EB7C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5661025"/>
            <a:ext cx="8229600" cy="434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sz="2000"/>
              <a:t>Verengter Zwischenwirbelraum             Abstandhalter aus Titan</a:t>
            </a:r>
          </a:p>
        </p:txBody>
      </p:sp>
      <p:pic>
        <p:nvPicPr>
          <p:cNvPr id="30728" name="Picture 8">
            <a:extLst>
              <a:ext uri="{FF2B5EF4-FFF2-40B4-BE49-F238E27FC236}">
                <a16:creationId xmlns:a16="http://schemas.microsoft.com/office/drawing/2014/main" id="{6362ABB9-8F2E-2FB1-CA2D-EC85AC59787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25" y="1125538"/>
            <a:ext cx="2954338" cy="44640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>
            <a:extLst>
              <a:ext uri="{FF2B5EF4-FFF2-40B4-BE49-F238E27FC236}">
                <a16:creationId xmlns:a16="http://schemas.microsoft.com/office/drawing/2014/main" id="{6A3B375B-4B31-04B6-34EB-A9F0442B3E2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413" y="1125538"/>
            <a:ext cx="3432175" cy="44640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59A2A506-5F65-BF41-2551-DE765BAB3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752475"/>
          </a:xfrm>
        </p:spPr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</a:rPr>
              <a:t>Anwendung von Titan Spacer</a:t>
            </a: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68EC3C7C-587B-5676-F8F4-CE69ADAA2E3C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395288" y="4941888"/>
            <a:ext cx="8229600" cy="579437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800"/>
              <a:t>Platzierter Abstandhalter         Spacer aus Titan</a:t>
            </a:r>
          </a:p>
        </p:txBody>
      </p:sp>
      <p:pic>
        <p:nvPicPr>
          <p:cNvPr id="32776" name="Picture 8">
            <a:extLst>
              <a:ext uri="{FF2B5EF4-FFF2-40B4-BE49-F238E27FC236}">
                <a16:creationId xmlns:a16="http://schemas.microsoft.com/office/drawing/2014/main" id="{BE2B2FF1-C659-AF74-20A6-A8017FB3BD4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095500"/>
            <a:ext cx="3644900" cy="2387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9E2D7643-A4F0-664D-E2F5-79FB0961D8D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4392613" cy="23606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A1A9517-C212-7226-DFF0-C4DB6D3BA8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620713"/>
            <a:ext cx="8785225" cy="1470025"/>
          </a:xfrm>
        </p:spPr>
        <p:txBody>
          <a:bodyPr/>
          <a:lstStyle/>
          <a:p>
            <a:r>
              <a:rPr lang="de-DE" altLang="de-DE" sz="6000">
                <a:latin typeface="Times New Roman" panose="02020603050405020304" pitchFamily="18" charset="0"/>
              </a:rPr>
              <a:t>Dr. med. Abbas Montazem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2947C25-7A09-CD3B-9FDE-EB48A27CE4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87450" y="2708275"/>
            <a:ext cx="6400800" cy="3167063"/>
          </a:xfrm>
        </p:spPr>
        <p:txBody>
          <a:bodyPr/>
          <a:lstStyle/>
          <a:p>
            <a:r>
              <a:rPr lang="de-DE" altLang="de-DE">
                <a:latin typeface="Times New Roman" panose="02020603050405020304" pitchFamily="18" charset="0"/>
              </a:rPr>
              <a:t>Facharzt für Neurochirurgie</a:t>
            </a:r>
          </a:p>
          <a:p>
            <a:r>
              <a:rPr lang="de-DE" altLang="de-DE">
                <a:latin typeface="Times New Roman" panose="02020603050405020304" pitchFamily="18" charset="0"/>
              </a:rPr>
              <a:t>Konsiliararzt </a:t>
            </a:r>
          </a:p>
          <a:p>
            <a:r>
              <a:rPr lang="de-DE" altLang="de-DE">
                <a:latin typeface="Times New Roman" panose="02020603050405020304" pitchFamily="18" charset="0"/>
              </a:rPr>
              <a:t>im Kreiskrankenhaus Bühl</a:t>
            </a:r>
          </a:p>
          <a:p>
            <a:r>
              <a:rPr lang="de-DE" altLang="de-DE" sz="4400">
                <a:solidFill>
                  <a:srgbClr val="FFFF00"/>
                </a:solidFill>
                <a:latin typeface="Times New Roman" panose="02020603050405020304" pitchFamily="18" charset="0"/>
              </a:rPr>
              <a:t>www.montazem.de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AC62F9A-D2D2-7B8A-6A90-AC19949CB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</a:rPr>
              <a:t>Fortgeschrittener Verschleiß der Lendenwirbelsäule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D857C88-979B-3224-45DC-8766B5273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Einfaches Wirbelgleiten</a:t>
            </a:r>
          </a:p>
          <a:p>
            <a:r>
              <a:rPr lang="de-DE" altLang="de-DE"/>
              <a:t>Drehwirbelgleiten</a:t>
            </a:r>
          </a:p>
          <a:p>
            <a:r>
              <a:rPr lang="de-DE" altLang="de-DE"/>
              <a:t>Verengung der Nervenkanäle durch Verdickung der kleinen Wirbelgelenke</a:t>
            </a:r>
          </a:p>
          <a:p>
            <a:r>
              <a:rPr lang="de-DE" altLang="de-DE"/>
              <a:t>S-förmige Skoliose</a:t>
            </a:r>
          </a:p>
          <a:p>
            <a:r>
              <a:rPr lang="de-DE" altLang="de-DE"/>
              <a:t>Verschiedene Deformitäten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>
            <a:extLst>
              <a:ext uri="{FF2B5EF4-FFF2-40B4-BE49-F238E27FC236}">
                <a16:creationId xmlns:a16="http://schemas.microsoft.com/office/drawing/2014/main" id="{7798E7B0-6488-2535-D2D3-70B12307D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</a:rPr>
              <a:t>Wirbelgleiten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B28B1D6F-B4F6-BBBA-BFB0-D27F5791B6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716463" cy="4495800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de-DE" sz="2800" i="1" u="sng"/>
              <a:t>Angeborene Fehlanlage</a:t>
            </a:r>
          </a:p>
          <a:p>
            <a:r>
              <a:rPr lang="de-DE" altLang="de-DE" sz="2800"/>
              <a:t>Rückenbeschwerden bereits im Teenager Alter</a:t>
            </a:r>
          </a:p>
          <a:p>
            <a:r>
              <a:rPr lang="de-DE" altLang="de-DE" sz="2800"/>
              <a:t>Große Schwankungen der Schmerzintensität und Dauer des Schmerzes</a:t>
            </a:r>
          </a:p>
          <a:p>
            <a:r>
              <a:rPr lang="de-DE" altLang="de-DE" sz="2800"/>
              <a:t>Verminderte Belastbarkeit </a:t>
            </a:r>
          </a:p>
          <a:p>
            <a:r>
              <a:rPr lang="de-DE" altLang="de-DE" sz="2800"/>
              <a:t>Schreitet unaufhaltsam fort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C3817356-C2C9-9718-CD04-75CBD43B989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28775"/>
            <a:ext cx="4752975" cy="4495800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800" i="1" u="sng"/>
              <a:t>Erworben durch Verschleiß</a:t>
            </a:r>
          </a:p>
          <a:p>
            <a:r>
              <a:rPr lang="de-DE" altLang="de-DE" sz="2800"/>
              <a:t>Kommt in mittleren Lebensjahren vor</a:t>
            </a:r>
          </a:p>
          <a:p>
            <a:r>
              <a:rPr lang="de-DE" altLang="de-DE" sz="2800"/>
              <a:t>Gelegentlich nach Bandscheibenvorfällen</a:t>
            </a:r>
          </a:p>
          <a:p>
            <a:r>
              <a:rPr lang="de-DE" altLang="de-DE" sz="2800"/>
              <a:t>Auch nach Bandscheibenoperationen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E9E42D-CC7E-228C-042E-FDA397D7A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00"/>
                </a:solidFill>
              </a:rPr>
              <a:t>Wirbelgleiten</a:t>
            </a:r>
          </a:p>
        </p:txBody>
      </p:sp>
      <p:pic>
        <p:nvPicPr>
          <p:cNvPr id="41992" name="Picture 8">
            <a:extLst>
              <a:ext uri="{FF2B5EF4-FFF2-40B4-BE49-F238E27FC236}">
                <a16:creationId xmlns:a16="http://schemas.microsoft.com/office/drawing/2014/main" id="{A013CBE0-9696-5A88-BFBA-5FDCE1A1B21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4225" y="1600200"/>
            <a:ext cx="2524125" cy="3413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5" name="Picture 11">
            <a:extLst>
              <a:ext uri="{FF2B5EF4-FFF2-40B4-BE49-F238E27FC236}">
                <a16:creationId xmlns:a16="http://schemas.microsoft.com/office/drawing/2014/main" id="{3CD51848-8E56-256E-F95A-7B53A5B6FF04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628775"/>
            <a:ext cx="2347912" cy="3384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6" name="Picture 12">
            <a:extLst>
              <a:ext uri="{FF2B5EF4-FFF2-40B4-BE49-F238E27FC236}">
                <a16:creationId xmlns:a16="http://schemas.microsoft.com/office/drawing/2014/main" id="{97E2D39E-5646-D605-3C7C-FF644544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700213"/>
            <a:ext cx="2028825" cy="33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CF79A07A-1E86-51C5-F2EA-445EA301F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  <a:latin typeface="Times New Roman" panose="02020603050405020304" pitchFamily="18" charset="0"/>
              </a:rPr>
              <a:t>Wirbelgleiten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3CD699E6-E38D-49CC-9A3E-04D98F56192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268413"/>
            <a:ext cx="3019425" cy="4495800"/>
          </a:xfrm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778CDE4D-70A5-2CC6-A417-E8D533B12B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268413"/>
            <a:ext cx="3325813" cy="44958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>
            <a:extLst>
              <a:ext uri="{FF2B5EF4-FFF2-40B4-BE49-F238E27FC236}">
                <a16:creationId xmlns:a16="http://schemas.microsoft.com/office/drawing/2014/main" id="{927C9697-3F55-BF8A-ACAE-C9EFD5F15A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</a:rPr>
              <a:t>Körperbeweglichkeit nach der Op.</a:t>
            </a: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FB948C75-0CB7-3A58-89B4-F25C95E18A67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5445125"/>
            <a:ext cx="8229600" cy="65087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de-DE" sz="2800"/>
              <a:t>     </a:t>
            </a:r>
            <a:r>
              <a:rPr lang="de-DE" altLang="de-DE" sz="2800"/>
              <a:t>Operationsnarbe             16 jähriger Patient</a:t>
            </a:r>
          </a:p>
        </p:txBody>
      </p:sp>
      <p:pic>
        <p:nvPicPr>
          <p:cNvPr id="44040" name="Picture 8">
            <a:extLst>
              <a:ext uri="{FF2B5EF4-FFF2-40B4-BE49-F238E27FC236}">
                <a16:creationId xmlns:a16="http://schemas.microsoft.com/office/drawing/2014/main" id="{58E3C5E3-CFE1-93C2-266B-5E69FF44EC3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84363"/>
            <a:ext cx="4038600" cy="2987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>
            <a:extLst>
              <a:ext uri="{FF2B5EF4-FFF2-40B4-BE49-F238E27FC236}">
                <a16:creationId xmlns:a16="http://schemas.microsoft.com/office/drawing/2014/main" id="{290E06B2-0D38-92DD-FF97-257D8159AE0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0463" y="1600200"/>
            <a:ext cx="2630487" cy="35575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4B860F4-4469-6E00-BB65-DB3068ACB0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12838"/>
          </a:xfrm>
        </p:spPr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Spätschaden nach Vorfall, aufwendige Korrektur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F261B25D-99FC-A83C-E718-13B2AC8D3A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84313"/>
            <a:ext cx="2303463" cy="4495800"/>
          </a:xfrm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109BA38E-FA42-0CF9-A725-B41E555396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484313"/>
            <a:ext cx="1981200" cy="44958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BDED43E-79E5-5AA0-2730-E3DC0D82AC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  <a:latin typeface="Times New Roman" panose="02020603050405020304" pitchFamily="18" charset="0"/>
              </a:rPr>
              <a:t>Vor und nach der Operation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584D6BC7-9BB2-633B-873B-E15F6AFC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3609975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C570A389-2954-458D-3556-ECC822C1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3517900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E2EEF91-3183-8C26-7D24-68F8C2249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Körperbeweglichkeit nach der Operation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0E84A0CA-9ABA-993C-21B3-A006639B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414178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>
            <a:extLst>
              <a:ext uri="{FF2B5EF4-FFF2-40B4-BE49-F238E27FC236}">
                <a16:creationId xmlns:a16="http://schemas.microsoft.com/office/drawing/2014/main" id="{B8E926EF-9C63-35E9-B994-0ADD0DEC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4067175" cy="30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C0CF5D2-1982-6437-3790-AEDFC43524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765175"/>
            <a:ext cx="8229600" cy="1736725"/>
          </a:xfrm>
        </p:spPr>
        <p:txBody>
          <a:bodyPr/>
          <a:lstStyle/>
          <a:p>
            <a:r>
              <a:rPr lang="de-DE" altLang="de-DE" sz="8000">
                <a:latin typeface="Times New Roman" panose="02020603050405020304" pitchFamily="18" charset="0"/>
              </a:rPr>
              <a:t>Halswirbelsäule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F951380C-80D6-8C82-1BBA-A65D958117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>
                <a:latin typeface="Times New Roman" panose="02020603050405020304" pitchFamily="18" charset="0"/>
              </a:rPr>
              <a:t>Bandscheibenschaden</a:t>
            </a:r>
          </a:p>
          <a:p>
            <a:r>
              <a:rPr lang="de-DE" altLang="de-DE">
                <a:latin typeface="Times New Roman" panose="02020603050405020304" pitchFamily="18" charset="0"/>
              </a:rPr>
              <a:t>Enger Nervenkanal</a:t>
            </a:r>
          </a:p>
          <a:p>
            <a:r>
              <a:rPr lang="de-DE" altLang="de-DE">
                <a:latin typeface="Times New Roman" panose="02020603050405020304" pitchFamily="18" charset="0"/>
              </a:rPr>
              <a:t>Instabilitäten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C83FBE0-970A-FEC4-B49B-B01417CB0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  <a:latin typeface="Times New Roman" panose="02020603050405020304" pitchFamily="18" charset="0"/>
              </a:rPr>
              <a:t>Bandscheiben -Vorfälle</a:t>
            </a: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4D5EE574-CDF0-697E-1459-6B296FBB38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84313"/>
            <a:ext cx="2630488" cy="4495800"/>
          </a:xfrm>
        </p:spPr>
      </p:pic>
      <p:pic>
        <p:nvPicPr>
          <p:cNvPr id="63492" name="Picture 4">
            <a:extLst>
              <a:ext uri="{FF2B5EF4-FFF2-40B4-BE49-F238E27FC236}">
                <a16:creationId xmlns:a16="http://schemas.microsoft.com/office/drawing/2014/main" id="{B3D740AA-CFA6-3913-9082-2E3E53E242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484313"/>
            <a:ext cx="2695575" cy="4495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A798B71-56ED-3E33-E9A2-EF4F7789C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</a:rPr>
              <a:t>Rücken</a:t>
            </a:r>
            <a:r>
              <a:rPr lang="en-US" altLang="de-DE" sz="4000">
                <a:solidFill>
                  <a:srgbClr val="FFFF00"/>
                </a:solidFill>
              </a:rPr>
              <a:t>- und </a:t>
            </a:r>
            <a:r>
              <a:rPr lang="de-DE" altLang="de-DE" sz="4000">
                <a:solidFill>
                  <a:srgbClr val="FFFF00"/>
                </a:solidFill>
              </a:rPr>
              <a:t>Halswirbelprobleme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B980472-8A69-F18B-8BA2-2E7634B65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675687" cy="4495800"/>
          </a:xfrm>
        </p:spPr>
        <p:txBody>
          <a:bodyPr/>
          <a:lstStyle/>
          <a:p>
            <a:r>
              <a:rPr lang="de-DE" altLang="de-DE"/>
              <a:t>Es gibt akute und chronische Schmerzen</a:t>
            </a:r>
          </a:p>
          <a:p>
            <a:r>
              <a:rPr lang="de-DE" altLang="de-DE"/>
              <a:t>Häufiger treten mehr Lenden- als </a:t>
            </a:r>
          </a:p>
          <a:p>
            <a:pPr>
              <a:buFontTx/>
              <a:buNone/>
            </a:pPr>
            <a:r>
              <a:rPr lang="de-DE" altLang="de-DE"/>
              <a:t>    Halswirbelbeschwerden auf</a:t>
            </a:r>
          </a:p>
          <a:p>
            <a:r>
              <a:rPr lang="de-DE" altLang="de-DE"/>
              <a:t>Es ist nicht immer die Bandscheibe schuld</a:t>
            </a:r>
          </a:p>
          <a:p>
            <a:r>
              <a:rPr lang="de-DE" altLang="de-DE"/>
              <a:t>Am Aufbau der Wirbelsäule erkennt man, dass verschiedene Strukturen die Schmerzen verursachen können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1146D12-4FE6-3D4B-F834-9F5584245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5400">
                <a:solidFill>
                  <a:srgbClr val="FFFF00"/>
                </a:solidFill>
                <a:latin typeface="Times New Roman" panose="02020603050405020304" pitchFamily="18" charset="0"/>
              </a:rPr>
              <a:t>Moderne Technik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9520E963-CA9D-7E44-7EB1-64392E60D4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01900"/>
            <a:ext cx="4038600" cy="2692400"/>
          </a:xfrm>
        </p:spPr>
      </p:pic>
      <p:pic>
        <p:nvPicPr>
          <p:cNvPr id="64516" name="Picture 4">
            <a:extLst>
              <a:ext uri="{FF2B5EF4-FFF2-40B4-BE49-F238E27FC236}">
                <a16:creationId xmlns:a16="http://schemas.microsoft.com/office/drawing/2014/main" id="{81942A8B-7AD7-6122-178F-D4E7F1BD7D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565400"/>
            <a:ext cx="4032250" cy="261143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FC064F5-57C4-87AE-34F5-319720CCD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  <a:latin typeface="Times New Roman" panose="02020603050405020304" pitchFamily="18" charset="0"/>
              </a:rPr>
              <a:t>Hochtourige Fräse</a:t>
            </a:r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490794B4-0E04-9D2E-CDC1-93E820B6FF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276475"/>
            <a:ext cx="4105275" cy="2708275"/>
          </a:xfrm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26D7CCC3-B20F-0D38-7043-B9F044D5C4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2276475"/>
            <a:ext cx="3529012" cy="268128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CCA31C5-A199-2DF1-E1D6-9C92EA292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  <a:latin typeface="Times New Roman" panose="02020603050405020304" pitchFamily="18" charset="0"/>
              </a:rPr>
              <a:t>Einbau von Abstandhaltern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75B60648-859A-418E-0ABE-6DFD6C90A8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557338"/>
            <a:ext cx="2916237" cy="4383087"/>
          </a:xfrm>
        </p:spPr>
      </p:pic>
      <p:pic>
        <p:nvPicPr>
          <p:cNvPr id="66564" name="Picture 4">
            <a:extLst>
              <a:ext uri="{FF2B5EF4-FFF2-40B4-BE49-F238E27FC236}">
                <a16:creationId xmlns:a16="http://schemas.microsoft.com/office/drawing/2014/main" id="{0ECA98DE-2AD1-88F5-0724-5C9FED166B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484313"/>
            <a:ext cx="2997200" cy="4495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79F9E6B1-AAF2-E953-655B-8FFEB3C24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5400">
                <a:solidFill>
                  <a:srgbClr val="FFFF00"/>
                </a:solidFill>
                <a:latin typeface="Times New Roman" panose="02020603050405020304" pitchFamily="18" charset="0"/>
              </a:rPr>
              <a:t>Wirbelkörper-Ersatz</a:t>
            </a: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7C454E4D-724B-8C82-7A2F-20D2BBFC4B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12875"/>
            <a:ext cx="2997200" cy="4495800"/>
          </a:xfrm>
        </p:spPr>
      </p:pic>
      <p:pic>
        <p:nvPicPr>
          <p:cNvPr id="67588" name="Picture 4">
            <a:extLst>
              <a:ext uri="{FF2B5EF4-FFF2-40B4-BE49-F238E27FC236}">
                <a16:creationId xmlns:a16="http://schemas.microsoft.com/office/drawing/2014/main" id="{67D2A1E3-5B79-DA5D-9DCF-5726C8089E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484313"/>
            <a:ext cx="2997200" cy="44958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>
            <a:extLst>
              <a:ext uri="{FF2B5EF4-FFF2-40B4-BE49-F238E27FC236}">
                <a16:creationId xmlns:a16="http://schemas.microsoft.com/office/drawing/2014/main" id="{EDCDD5B5-08D9-E41F-5337-D1243B143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altLang="de-DE" sz="3200">
                <a:solidFill>
                  <a:srgbClr val="FFFF00"/>
                </a:solidFill>
              </a:rPr>
              <a:t>Wirbelsäulen- und Bandscheibenprobleme</a:t>
            </a:r>
            <a:endParaRPr lang="en-US" altLang="de-DE" sz="3200">
              <a:solidFill>
                <a:srgbClr val="FFFF00"/>
              </a:solidFill>
            </a:endParaRP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85CEEE8A-F2D9-7C6D-7A3E-7A070894C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Der Betroffene bekommt zuviel gut gemeinte Behandlungsvorschläge</a:t>
            </a:r>
          </a:p>
          <a:p>
            <a:r>
              <a:rPr lang="de-DE" altLang="de-DE"/>
              <a:t>Auch vom Nachbar nebenan</a:t>
            </a:r>
          </a:p>
          <a:p>
            <a:r>
              <a:rPr lang="de-DE" altLang="de-DE"/>
              <a:t>Fatal ist, wenn nach kompetenter Sicherstellung der Diagnose bezüglich der Behandlung auch die Laien mitmischen</a:t>
            </a:r>
          </a:p>
          <a:p>
            <a:r>
              <a:rPr lang="de-DE" altLang="de-DE"/>
              <a:t>Dadurch Verunsicherung und Angst des Patienten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4CDF0D7-2777-4BA3-5622-28667069D6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>
                <a:latin typeface="Times New Roman" panose="02020603050405020304" pitchFamily="18" charset="0"/>
              </a:rPr>
              <a:t>Sie haben Arthrose, damit müssen sie leben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4D64406-544B-663E-E474-32ACD9DEE3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750" y="3429000"/>
            <a:ext cx="8208963" cy="2160588"/>
          </a:xfrm>
        </p:spPr>
        <p:txBody>
          <a:bodyPr/>
          <a:lstStyle/>
          <a:p>
            <a:r>
              <a:rPr lang="de-DE" altLang="de-DE" sz="6000">
                <a:solidFill>
                  <a:srgbClr val="FF33CC"/>
                </a:solidFill>
                <a:latin typeface="Times New Roman" panose="02020603050405020304" pitchFamily="18" charset="0"/>
              </a:rPr>
              <a:t>Das stimmt nicht !!</a:t>
            </a:r>
          </a:p>
          <a:p>
            <a:r>
              <a:rPr lang="de-DE" altLang="de-DE" sz="6000">
                <a:solidFill>
                  <a:srgbClr val="FF33CC"/>
                </a:solidFill>
                <a:latin typeface="Times New Roman" panose="02020603050405020304" pitchFamily="18" charset="0"/>
              </a:rPr>
              <a:t>Heute ist vieles machbar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CBF5B66-BD30-1D38-FD85-1293D186A4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>
                <a:latin typeface="Times New Roman" panose="02020603050405020304" pitchFamily="18" charset="0"/>
              </a:rPr>
              <a:t>Lassen sie sich erst dann operieren, wenn sie gekrochen kommen !!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64BD599-45C1-C3C5-51F6-86C8743A55A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5288" y="3429000"/>
            <a:ext cx="8424862" cy="1752600"/>
          </a:xfrm>
        </p:spPr>
        <p:txBody>
          <a:bodyPr/>
          <a:lstStyle/>
          <a:p>
            <a:r>
              <a:rPr lang="de-DE" altLang="de-DE" sz="4800">
                <a:solidFill>
                  <a:srgbClr val="FF33CC"/>
                </a:solidFill>
                <a:latin typeface="Times New Roman" panose="02020603050405020304" pitchFamily="18" charset="0"/>
              </a:rPr>
              <a:t>Wenn sie gekrochen kommen, ist es häufig zu spät !!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3F386CE-C104-44F9-B4BC-D387CE6AB0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765175"/>
            <a:ext cx="8229600" cy="2419350"/>
          </a:xfrm>
        </p:spPr>
        <p:txBody>
          <a:bodyPr/>
          <a:lstStyle/>
          <a:p>
            <a:r>
              <a:rPr lang="de-DE" altLang="de-DE">
                <a:latin typeface="Times New Roman" panose="02020603050405020304" pitchFamily="18" charset="0"/>
              </a:rPr>
              <a:t>Lassen sie sich von solchen Fachleuten beraten, die täglich Wirbelsäulen operieren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2E285D8-31E7-EFDF-F23D-7AF9D2CF59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850" y="3429000"/>
            <a:ext cx="8424863" cy="1752600"/>
          </a:xfrm>
        </p:spPr>
        <p:txBody>
          <a:bodyPr/>
          <a:lstStyle/>
          <a:p>
            <a:r>
              <a:rPr lang="de-DE" altLang="de-DE" sz="4800">
                <a:solidFill>
                  <a:srgbClr val="FF33CC"/>
                </a:solidFill>
                <a:latin typeface="Times New Roman" panose="02020603050405020304" pitchFamily="18" charset="0"/>
              </a:rPr>
              <a:t>Für Wirbelsäulenbeschwerden haben viele gut gemeinte Ratschläge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C641867-E21B-7E7C-2133-641D11BCB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>
                <a:solidFill>
                  <a:srgbClr val="FFFF00"/>
                </a:solidFill>
              </a:rPr>
              <a:t>Wirbelsäulen- und Bandscheibenprobleme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AC0C275-EADE-FC47-FFB8-88006AC60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Ursachenerkennung und die richtige Behandlung erfordert umfassende Kenntnisse</a:t>
            </a:r>
          </a:p>
          <a:p>
            <a:r>
              <a:rPr lang="de-DE" altLang="de-DE"/>
              <a:t>In der Medizin gilt immer: Erst die Diagnose und dann die Behandlung</a:t>
            </a:r>
          </a:p>
          <a:p>
            <a:r>
              <a:rPr lang="de-DE" altLang="de-DE"/>
              <a:t>Bei Wirbelsäulenproblemen wird zu häufig ohne sichergestellte Diagnose eine Behandlung vorgeschlagen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>
            <a:extLst>
              <a:ext uri="{FF2B5EF4-FFF2-40B4-BE49-F238E27FC236}">
                <a16:creationId xmlns:a16="http://schemas.microsoft.com/office/drawing/2014/main" id="{3B052760-EA4F-E02B-042D-B9C9407D2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Diagnosestellung</a:t>
            </a:r>
          </a:p>
        </p:txBody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E5AC1D10-EB2F-59C3-7711-38CE2F0ACDF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00200"/>
            <a:ext cx="4608512" cy="4495800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800">
                <a:solidFill>
                  <a:srgbClr val="FFFF00"/>
                </a:solidFill>
              </a:rPr>
              <a:t>Allein Hinschauen reicht für eine exakte Diagnose nicht</a:t>
            </a:r>
          </a:p>
          <a:p>
            <a:r>
              <a:rPr lang="de-DE" altLang="de-DE" sz="2800"/>
              <a:t>Vorgeschichte</a:t>
            </a:r>
          </a:p>
          <a:p>
            <a:r>
              <a:rPr lang="de-DE" altLang="de-DE" sz="2800"/>
              <a:t>Klinische Untersuchung</a:t>
            </a:r>
          </a:p>
          <a:p>
            <a:r>
              <a:rPr lang="de-DE" altLang="de-DE" sz="2800"/>
              <a:t>Röntgenbilder</a:t>
            </a:r>
          </a:p>
          <a:p>
            <a:r>
              <a:rPr lang="de-DE" altLang="de-DE" sz="2800"/>
              <a:t>NMR Bilder</a:t>
            </a:r>
          </a:p>
          <a:p>
            <a:pPr>
              <a:buFontTx/>
              <a:buNone/>
            </a:pPr>
            <a:r>
              <a:rPr lang="de-DE" altLang="de-DE" sz="2800"/>
              <a:t>sind erforderlich</a:t>
            </a:r>
          </a:p>
        </p:txBody>
      </p:sp>
      <p:pic>
        <p:nvPicPr>
          <p:cNvPr id="74759" name="Picture 7">
            <a:extLst>
              <a:ext uri="{FF2B5EF4-FFF2-40B4-BE49-F238E27FC236}">
                <a16:creationId xmlns:a16="http://schemas.microsoft.com/office/drawing/2014/main" id="{C4FCBEE4-148C-EC52-B00A-A5CC550E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941763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97FAAE0C-8CBE-A2BE-85F8-BEA97AEBA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</a:rPr>
              <a:t>Aufbau der Wirbelsäule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A69EBF5A-2317-B678-8937-40C674020CA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30700" cy="4495800"/>
          </a:xfrm>
        </p:spPr>
        <p:txBody>
          <a:bodyPr/>
          <a:lstStyle/>
          <a:p>
            <a:r>
              <a:rPr lang="de-DE" altLang="de-DE" sz="2800" b="1"/>
              <a:t>Wirbelkörper</a:t>
            </a:r>
          </a:p>
          <a:p>
            <a:r>
              <a:rPr lang="de-DE" altLang="de-DE" sz="2800" b="1"/>
              <a:t>Bandscheibe</a:t>
            </a:r>
          </a:p>
          <a:p>
            <a:pPr>
              <a:buFontTx/>
              <a:buNone/>
            </a:pPr>
            <a:r>
              <a:rPr lang="de-DE" altLang="de-DE" sz="2800"/>
              <a:t>	a) Faserring</a:t>
            </a:r>
          </a:p>
          <a:p>
            <a:pPr>
              <a:buFontTx/>
              <a:buNone/>
            </a:pPr>
            <a:r>
              <a:rPr lang="de-DE" altLang="de-DE" sz="2800"/>
              <a:t>	b) Bandscheiben-Kern</a:t>
            </a:r>
          </a:p>
          <a:p>
            <a:r>
              <a:rPr lang="de-DE" altLang="de-DE" sz="2800" b="1"/>
              <a:t>Facettengelenke</a:t>
            </a:r>
          </a:p>
          <a:p>
            <a:r>
              <a:rPr lang="de-DE" altLang="de-DE" sz="2800" b="1"/>
              <a:t>Spinalkanal</a:t>
            </a:r>
          </a:p>
          <a:p>
            <a:r>
              <a:rPr lang="de-DE" altLang="de-DE" sz="2800" b="1"/>
              <a:t>Nervenkanäle</a:t>
            </a:r>
          </a:p>
        </p:txBody>
      </p:sp>
      <p:pic>
        <p:nvPicPr>
          <p:cNvPr id="8201" name="Picture 9">
            <a:extLst>
              <a:ext uri="{FF2B5EF4-FFF2-40B4-BE49-F238E27FC236}">
                <a16:creationId xmlns:a16="http://schemas.microsoft.com/office/drawing/2014/main" id="{825A7357-1596-78B6-F123-5F8C4E50D6D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1900" y="1600200"/>
            <a:ext cx="3249613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>
            <a:extLst>
              <a:ext uri="{FF2B5EF4-FFF2-40B4-BE49-F238E27FC236}">
                <a16:creationId xmlns:a16="http://schemas.microsoft.com/office/drawing/2014/main" id="{EB855785-7D83-8CE8-FDBE-DD98A49613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8229600" cy="1736725"/>
          </a:xfrm>
        </p:spPr>
        <p:txBody>
          <a:bodyPr/>
          <a:lstStyle/>
          <a:p>
            <a:r>
              <a:rPr lang="en-US" altLang="de-DE">
                <a:solidFill>
                  <a:srgbClr val="FFFF00"/>
                </a:solidFill>
              </a:rPr>
              <a:t>Rückenprobleme</a:t>
            </a:r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id="{B8B62044-74DB-4802-0355-CC6690298F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750" y="2133600"/>
            <a:ext cx="7920038" cy="304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b="1"/>
              <a:t>Am bekanntesten sind die</a:t>
            </a:r>
          </a:p>
          <a:p>
            <a:pPr>
              <a:lnSpc>
                <a:spcPct val="90000"/>
              </a:lnSpc>
            </a:pPr>
            <a:endParaRPr lang="de-DE" altLang="de-DE" b="1"/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de-DE" altLang="de-DE" sz="3600" b="1" i="1"/>
              <a:t>Bandscheibenprobleme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de-DE" altLang="de-DE" sz="3600" b="1" i="1"/>
              <a:t>Bandscheibenvorfälle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de-DE" altLang="de-DE" sz="3600" b="1" i="1"/>
              <a:t>Ischias Beschwerden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F222BD8-87BE-17DA-E863-69C100B00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5400">
                <a:solidFill>
                  <a:srgbClr val="FFFF00"/>
                </a:solidFill>
              </a:rPr>
              <a:t>Rückenprobleme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A723246-B79E-A015-C0E7-988BA4BEF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de-DE" altLang="de-DE"/>
              <a:t>Weniger bekannt sind</a:t>
            </a:r>
          </a:p>
          <a:p>
            <a:pPr>
              <a:buFontTx/>
              <a:buNone/>
            </a:pPr>
            <a:endParaRPr lang="de-DE" altLang="de-DE"/>
          </a:p>
          <a:p>
            <a:r>
              <a:rPr lang="de-DE" altLang="de-DE"/>
              <a:t>Instabilitäten der Wirbelsäule</a:t>
            </a:r>
          </a:p>
          <a:p>
            <a:r>
              <a:rPr lang="de-DE" altLang="de-DE"/>
              <a:t>Wirbelgleiten</a:t>
            </a:r>
          </a:p>
          <a:p>
            <a:r>
              <a:rPr lang="de-DE" altLang="de-DE"/>
              <a:t>Spinalkanal Verengung</a:t>
            </a:r>
          </a:p>
          <a:p>
            <a:r>
              <a:rPr lang="de-DE" altLang="de-DE"/>
              <a:t>Verengung der Nervenwurzelkanäle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id="{71AFE0D1-25A3-97C4-297D-5308FBC46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</a:rPr>
              <a:t>Was ist ein Bandscheibenvorfall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B667D73A-44B3-BB80-5A23-787DB044E77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altLang="de-DE" sz="2800"/>
              <a:t>Die Gallertmasse des Bandscheibenkernes kann bei Verschleiß des Faserringes oder Belastungen vorfallen</a:t>
            </a:r>
          </a:p>
          <a:p>
            <a:r>
              <a:rPr lang="de-DE" altLang="de-DE" sz="2800"/>
              <a:t>Verschiedene Möglichkeiten des Vorfalls</a:t>
            </a:r>
          </a:p>
        </p:txBody>
      </p:sp>
      <p:pic>
        <p:nvPicPr>
          <p:cNvPr id="13319" name="Picture 7">
            <a:extLst>
              <a:ext uri="{FF2B5EF4-FFF2-40B4-BE49-F238E27FC236}">
                <a16:creationId xmlns:a16="http://schemas.microsoft.com/office/drawing/2014/main" id="{0701C38F-8401-DF14-C44F-FDBFBBA7016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557338"/>
            <a:ext cx="3325813" cy="449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rgspitze">
  <a:themeElements>
    <a:clrScheme name="Bergspitze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Bergspitz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rgspitze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0</TotalTime>
  <Words>571</Words>
  <Application>Microsoft Office PowerPoint</Application>
  <PresentationFormat>Bildschirmpräsentation (4:3)</PresentationFormat>
  <Paragraphs>159</Paragraphs>
  <Slides>37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Arial</vt:lpstr>
      <vt:lpstr>Wingdings</vt:lpstr>
      <vt:lpstr>Times New Roman</vt:lpstr>
      <vt:lpstr>Bergspitze</vt:lpstr>
      <vt:lpstr>Wirbelsäulen-Chirurgie</vt:lpstr>
      <vt:lpstr>Dr. med. Abbas Montazem</vt:lpstr>
      <vt:lpstr>Rücken- und Halswirbelprobleme</vt:lpstr>
      <vt:lpstr>Wirbelsäulen- und Bandscheibenprobleme</vt:lpstr>
      <vt:lpstr>Diagnosestellung</vt:lpstr>
      <vt:lpstr>Aufbau der Wirbelsäule</vt:lpstr>
      <vt:lpstr>Rückenprobleme</vt:lpstr>
      <vt:lpstr>Rückenprobleme</vt:lpstr>
      <vt:lpstr>Was ist ein Bandscheibenvorfall</vt:lpstr>
      <vt:lpstr>Verschiedene Möglichkeiten des Bandscheibenvorfalls </vt:lpstr>
      <vt:lpstr>Wie kann ein Bandscheibenvorfall einen Ischias oder Lähmung verursachen?</vt:lpstr>
      <vt:lpstr>NMR und Röntgenuntersuchung</vt:lpstr>
      <vt:lpstr>Wie wird ein Bandscheibenleiden behandelt?</vt:lpstr>
      <vt:lpstr>Nicht operative Behandlungsmöglichkeiten</vt:lpstr>
      <vt:lpstr>Operative Behandlung</vt:lpstr>
      <vt:lpstr>Operative Behandlung</vt:lpstr>
      <vt:lpstr>Lumbale Bandscheibenchirurgie</vt:lpstr>
      <vt:lpstr>Stabilisierungsoperation</vt:lpstr>
      <vt:lpstr>Anwendung von Titan Spacer</vt:lpstr>
      <vt:lpstr>Fortgeschrittener Verschleiß der Lendenwirbelsäule</vt:lpstr>
      <vt:lpstr>Wirbelgleiten</vt:lpstr>
      <vt:lpstr>Wirbelgleiten</vt:lpstr>
      <vt:lpstr>Wirbelgleiten</vt:lpstr>
      <vt:lpstr>Körperbeweglichkeit nach der Op.</vt:lpstr>
      <vt:lpstr>Spätschaden nach Vorfall, aufwendige Korrektur</vt:lpstr>
      <vt:lpstr>Vor und nach der Operation</vt:lpstr>
      <vt:lpstr>Körperbeweglichkeit nach der Operation</vt:lpstr>
      <vt:lpstr>Halswirbelsäule</vt:lpstr>
      <vt:lpstr>Bandscheiben -Vorfälle</vt:lpstr>
      <vt:lpstr>Moderne Technik</vt:lpstr>
      <vt:lpstr>Hochtourige Fräse</vt:lpstr>
      <vt:lpstr>Einbau von Abstandhaltern</vt:lpstr>
      <vt:lpstr>Wirbelkörper-Ersatz</vt:lpstr>
      <vt:lpstr>Wirbelsäulen- und Bandscheibenprobleme</vt:lpstr>
      <vt:lpstr>Sie haben Arthrose, damit müssen sie leben</vt:lpstr>
      <vt:lpstr>Lassen sie sich erst dann operieren, wenn sie gekrochen kommen !!</vt:lpstr>
      <vt:lpstr>Lassen sie sich von solchen Fachleuten beraten, die täglich Wirbelsäulen operieren</vt:lpstr>
    </vt:vector>
  </TitlesOfParts>
  <Company>Samsung Electronics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Infoabend Wirbelsäulen-und Bandscheibenprobleme</dc:title>
  <dc:creator>DR.Montazem</dc:creator>
  <cp:lastModifiedBy>Andy Kielhorn</cp:lastModifiedBy>
  <cp:revision>23</cp:revision>
  <dcterms:created xsi:type="dcterms:W3CDTF">2005-02-18T19:04:04Z</dcterms:created>
  <dcterms:modified xsi:type="dcterms:W3CDTF">2023-06-21T20:47:31Z</dcterms:modified>
</cp:coreProperties>
</file>